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54"/>
  </p:notesMasterIdLst>
  <p:handoutMasterIdLst>
    <p:handoutMasterId r:id="rId55"/>
  </p:handoutMasterIdLst>
  <p:sldIdLst>
    <p:sldId id="256" r:id="rId2"/>
    <p:sldId id="281" r:id="rId3"/>
    <p:sldId id="261" r:id="rId4"/>
    <p:sldId id="263" r:id="rId5"/>
    <p:sldId id="280" r:id="rId6"/>
    <p:sldId id="265" r:id="rId7"/>
    <p:sldId id="262" r:id="rId8"/>
    <p:sldId id="282" r:id="rId9"/>
    <p:sldId id="283" r:id="rId10"/>
    <p:sldId id="268" r:id="rId11"/>
    <p:sldId id="277" r:id="rId12"/>
    <p:sldId id="284" r:id="rId13"/>
    <p:sldId id="285" r:id="rId14"/>
    <p:sldId id="269" r:id="rId15"/>
    <p:sldId id="270" r:id="rId16"/>
    <p:sldId id="271" r:id="rId17"/>
    <p:sldId id="272" r:id="rId18"/>
    <p:sldId id="286" r:id="rId19"/>
    <p:sldId id="274" r:id="rId20"/>
    <p:sldId id="287" r:id="rId21"/>
    <p:sldId id="288" r:id="rId22"/>
    <p:sldId id="289" r:id="rId23"/>
    <p:sldId id="290" r:id="rId24"/>
    <p:sldId id="264" r:id="rId25"/>
    <p:sldId id="291" r:id="rId26"/>
    <p:sldId id="275" r:id="rId27"/>
    <p:sldId id="276" r:id="rId28"/>
    <p:sldId id="293" r:id="rId29"/>
    <p:sldId id="294" r:id="rId30"/>
    <p:sldId id="292" r:id="rId31"/>
    <p:sldId id="295" r:id="rId32"/>
    <p:sldId id="296" r:id="rId33"/>
    <p:sldId id="298" r:id="rId34"/>
    <p:sldId id="299" r:id="rId35"/>
    <p:sldId id="300" r:id="rId36"/>
    <p:sldId id="302" r:id="rId37"/>
    <p:sldId id="303" r:id="rId38"/>
    <p:sldId id="301" r:id="rId39"/>
    <p:sldId id="308" r:id="rId40"/>
    <p:sldId id="305" r:id="rId41"/>
    <p:sldId id="306" r:id="rId42"/>
    <p:sldId id="307" r:id="rId43"/>
    <p:sldId id="309" r:id="rId44"/>
    <p:sldId id="304" r:id="rId45"/>
    <p:sldId id="311" r:id="rId46"/>
    <p:sldId id="312" r:id="rId47"/>
    <p:sldId id="313" r:id="rId48"/>
    <p:sldId id="314" r:id="rId49"/>
    <p:sldId id="315" r:id="rId50"/>
    <p:sldId id="316" r:id="rId51"/>
    <p:sldId id="317" r:id="rId52"/>
    <p:sldId id="310" r:id="rId53"/>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7" d="100"/>
          <a:sy n="67" d="100"/>
        </p:scale>
        <p:origin x="-640" y="-68"/>
      </p:cViewPr>
      <p:guideLst>
        <p:guide orient="horz" pos="2160"/>
        <p:guide pos="3840"/>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2021/12/31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2021/12/31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59931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59931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049813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2021/12/31</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2021/12/31</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2021/12/31</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2021/12/31</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2021/12/31</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2021/12/31</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1.sv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p:txBody>
          <a:bodyPr rtlCol="0">
            <a:normAutofit/>
          </a:bodyPr>
          <a:lstStyle/>
          <a:p>
            <a:pPr rtl="0"/>
            <a:r>
              <a:rPr lang="en-GB" altLang="zh-CN" dirty="0" smtClean="0"/>
              <a:t>Chapter3:</a:t>
            </a:r>
            <a:r>
              <a:rPr lang="en-GB" altLang="zh-CN" dirty="0" smtClean="0">
                <a:latin typeface="Microsoft YaHei UI" panose="020B0503020204020204" pitchFamily="34" charset="-122"/>
                <a:ea typeface="Microsoft YaHei UI" panose="020B0503020204020204" pitchFamily="34" charset="-122"/>
              </a:rPr>
              <a:t> </a:t>
            </a:r>
            <a:br>
              <a:rPr lang="en-GB" altLang="zh-CN" dirty="0" smtClean="0">
                <a:latin typeface="Microsoft YaHei UI" panose="020B0503020204020204" pitchFamily="34" charset="-122"/>
                <a:ea typeface="Microsoft YaHei UI" panose="020B0503020204020204" pitchFamily="34" charset="-122"/>
              </a:rPr>
            </a:br>
            <a:r>
              <a:rPr lang="zh-CN" altLang="en-US" u="sng" dirty="0" smtClean="0"/>
              <a:t>语言</a:t>
            </a:r>
            <a:r>
              <a:rPr lang="zh-CN" altLang="en-US" u="sng" dirty="0"/>
              <a:t>表达什么</a:t>
            </a:r>
            <a:r>
              <a:rPr lang="zh-CN" altLang="en-US" u="sng" dirty="0" smtClean="0"/>
              <a:t>意思？</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6169067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60239" y="159142"/>
            <a:ext cx="9875520" cy="1356360"/>
          </a:xfrm>
        </p:spPr>
        <p:txBody>
          <a:bodyPr rtlCol="0">
            <a:normAutofit/>
          </a:bodyPr>
          <a:lstStyle/>
          <a:p>
            <a:r>
              <a:rPr lang="en-GB" altLang="zh-CN" sz="4000" dirty="0" smtClean="0"/>
              <a:t>10.4</a:t>
            </a:r>
            <a:r>
              <a:rPr lang="zh-CN" altLang="zh-CN" sz="4000" dirty="0"/>
              <a:t>隐喻在情爱山歌中是如何被应用的？</a:t>
            </a:r>
            <a:endParaRPr lang="zh-CN" altLang="en-US" sz="4000" dirty="0"/>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088034" y="293519"/>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1180041" y="1265069"/>
            <a:ext cx="11364384" cy="4715753"/>
          </a:xfrm>
        </p:spPr>
        <p:txBody>
          <a:bodyPr>
            <a:noAutofit/>
          </a:bodyPr>
          <a:lstStyle/>
          <a:p>
            <a:pPr marL="45720" indent="0">
              <a:buNone/>
            </a:pPr>
            <a:r>
              <a:rPr lang="zh-CN" altLang="zh-CN" sz="2000" dirty="0"/>
              <a:t>（</a:t>
            </a:r>
            <a:r>
              <a:rPr lang="en-US" altLang="zh-CN" sz="2000" dirty="0"/>
              <a:t>1</a:t>
            </a:r>
            <a:r>
              <a:rPr lang="zh-CN" altLang="zh-CN" sz="2000" dirty="0"/>
              <a:t>）植物</a:t>
            </a:r>
          </a:p>
          <a:p>
            <a:pPr marL="45720" indent="0">
              <a:buNone/>
            </a:pPr>
            <a:r>
              <a:rPr lang="zh-CN" altLang="en-US" sz="2000" dirty="0" smtClean="0"/>
              <a:t>如：</a:t>
            </a:r>
            <a:r>
              <a:rPr lang="zh-CN" altLang="zh-CN" sz="2000" dirty="0" smtClean="0"/>
              <a:t>“</a:t>
            </a:r>
            <a:r>
              <a:rPr lang="zh-CN" altLang="zh-CN" sz="2000" dirty="0"/>
              <a:t>妹剪一蕊并蒂莲，开花结子两相连；莲花恁靓心头苦，乃日同哥正团圆。”</a:t>
            </a:r>
          </a:p>
          <a:p>
            <a:pPr marL="45720" indent="0">
              <a:buNone/>
            </a:pPr>
            <a:r>
              <a:rPr lang="zh-CN" altLang="zh-CN" sz="2000" dirty="0" smtClean="0"/>
              <a:t>（</a:t>
            </a:r>
            <a:r>
              <a:rPr lang="en-US" altLang="zh-CN" sz="2000" dirty="0"/>
              <a:t>2</a:t>
            </a:r>
            <a:r>
              <a:rPr lang="zh-CN" altLang="zh-CN" sz="2000" dirty="0"/>
              <a:t>）动物</a:t>
            </a:r>
          </a:p>
          <a:p>
            <a:pPr marL="45720" indent="0">
              <a:buNone/>
            </a:pPr>
            <a:r>
              <a:rPr lang="zh-CN" altLang="en-US" sz="2000" dirty="0" smtClean="0"/>
              <a:t>如：</a:t>
            </a:r>
            <a:r>
              <a:rPr lang="zh-CN" altLang="zh-CN" sz="2000" dirty="0" smtClean="0"/>
              <a:t>“</a:t>
            </a:r>
            <a:r>
              <a:rPr lang="zh-CN" altLang="zh-CN" sz="2000" dirty="0"/>
              <a:t>湖鳅生鳞马生角，铁树开花才断情。</a:t>
            </a:r>
            <a:r>
              <a:rPr lang="zh-CN" altLang="zh-CN" sz="2000" dirty="0" smtClean="0"/>
              <a:t>”</a:t>
            </a:r>
            <a:endParaRPr lang="en-US" altLang="zh-CN" sz="2000" dirty="0" smtClean="0"/>
          </a:p>
          <a:p>
            <a:pPr marL="45720" indent="0">
              <a:buNone/>
            </a:pPr>
            <a:r>
              <a:rPr lang="zh-CN" altLang="zh-CN" sz="2000" dirty="0"/>
              <a:t>（</a:t>
            </a:r>
            <a:r>
              <a:rPr lang="en-US" altLang="zh-CN" sz="2000" dirty="0"/>
              <a:t>3</a:t>
            </a:r>
            <a:r>
              <a:rPr lang="zh-CN" altLang="zh-CN" sz="2000" dirty="0"/>
              <a:t>）食物</a:t>
            </a:r>
          </a:p>
          <a:p>
            <a:pPr marL="45720" indent="0">
              <a:buNone/>
            </a:pPr>
            <a:r>
              <a:rPr lang="zh-CN" altLang="en-US" sz="2000" dirty="0" smtClean="0"/>
              <a:t>如：</a:t>
            </a:r>
            <a:r>
              <a:rPr lang="zh-CN" altLang="zh-CN" sz="2000" dirty="0" smtClean="0"/>
              <a:t>“</a:t>
            </a:r>
            <a:r>
              <a:rPr lang="zh-CN" altLang="zh-CN" sz="2000" dirty="0"/>
              <a:t>八月十五月团圆，粉丝炒面缠对缠；妹子有情郎有意，交条人情万万年。</a:t>
            </a:r>
            <a:r>
              <a:rPr lang="zh-CN" altLang="zh-CN" sz="2000" dirty="0" smtClean="0"/>
              <a:t>”</a:t>
            </a:r>
            <a:endParaRPr lang="en-US" altLang="zh-CN" sz="2000" dirty="0" smtClean="0"/>
          </a:p>
          <a:p>
            <a:pPr marL="45720" indent="0">
              <a:buNone/>
            </a:pPr>
            <a:r>
              <a:rPr lang="zh-CN" altLang="zh-CN" sz="2000" dirty="0"/>
              <a:t>（</a:t>
            </a:r>
            <a:r>
              <a:rPr lang="en-US" altLang="zh-CN" sz="2000" dirty="0"/>
              <a:t>4</a:t>
            </a:r>
            <a:r>
              <a:rPr lang="zh-CN" altLang="zh-CN" sz="2000" dirty="0"/>
              <a:t>）生活用品</a:t>
            </a:r>
          </a:p>
          <a:p>
            <a:pPr marL="45720" indent="0">
              <a:buNone/>
            </a:pPr>
            <a:r>
              <a:rPr lang="zh-CN" altLang="en-US" sz="2000" dirty="0" smtClean="0"/>
              <a:t>如：</a:t>
            </a:r>
            <a:r>
              <a:rPr lang="zh-CN" altLang="zh-CN" sz="2000" dirty="0"/>
              <a:t>“阿哥有心妹有心，铁尺磨成绣花针；莫学灯笼千百眼，要学蜡烛一条心。</a:t>
            </a:r>
            <a:r>
              <a:rPr lang="zh-CN" altLang="zh-CN" sz="2000" dirty="0" smtClean="0"/>
              <a:t>”</a:t>
            </a:r>
            <a:endParaRPr lang="en-US" altLang="zh-CN" sz="2000" dirty="0" smtClean="0"/>
          </a:p>
          <a:p>
            <a:pPr marL="45720" indent="0">
              <a:buNone/>
            </a:pPr>
            <a:r>
              <a:rPr lang="zh-CN" altLang="zh-CN" sz="2000" dirty="0"/>
              <a:t>（</a:t>
            </a:r>
            <a:r>
              <a:rPr lang="en-US" altLang="zh-CN" sz="2000" dirty="0"/>
              <a:t>5</a:t>
            </a:r>
            <a:r>
              <a:rPr lang="zh-CN" altLang="zh-CN" sz="2000" dirty="0"/>
              <a:t>）自然环境</a:t>
            </a:r>
          </a:p>
          <a:p>
            <a:pPr marL="45720" indent="0">
              <a:buNone/>
            </a:pPr>
            <a:r>
              <a:rPr lang="zh-CN" altLang="en-US" sz="2000" dirty="0" smtClean="0"/>
              <a:t>如：</a:t>
            </a:r>
            <a:r>
              <a:rPr lang="zh-CN" altLang="zh-CN" sz="2000" dirty="0" smtClean="0"/>
              <a:t>“</a:t>
            </a:r>
            <a:r>
              <a:rPr lang="zh-CN" altLang="zh-CN" sz="2000" dirty="0"/>
              <a:t>哥在河边采桑椹，隔河阿妹笑吟吟。丢块石头试深浅，唱首山歌试妹心。</a:t>
            </a:r>
            <a:r>
              <a:rPr lang="zh-CN" altLang="zh-CN" sz="2000" dirty="0" smtClean="0"/>
              <a:t>”</a:t>
            </a:r>
            <a:endParaRPr lang="en-US" altLang="zh-CN" sz="2000" dirty="0" smtClean="0"/>
          </a:p>
          <a:p>
            <a:pPr marL="45720" indent="0">
              <a:buNone/>
            </a:pPr>
            <a:r>
              <a:rPr lang="zh-CN" altLang="zh-CN" sz="2000" dirty="0"/>
              <a:t>（</a:t>
            </a:r>
            <a:r>
              <a:rPr lang="en-US" altLang="zh-CN" sz="2000" dirty="0"/>
              <a:t>6</a:t>
            </a:r>
            <a:r>
              <a:rPr lang="zh-CN" altLang="zh-CN" sz="2000" dirty="0"/>
              <a:t>）运动</a:t>
            </a:r>
          </a:p>
          <a:p>
            <a:pPr marL="45720" indent="0">
              <a:buNone/>
            </a:pPr>
            <a:r>
              <a:rPr lang="zh-CN" altLang="en-US" sz="2000" dirty="0" smtClean="0"/>
              <a:t>如：</a:t>
            </a:r>
            <a:r>
              <a:rPr lang="zh-CN" altLang="zh-CN" sz="2000" dirty="0" smtClean="0"/>
              <a:t>“</a:t>
            </a:r>
            <a:r>
              <a:rPr lang="zh-CN" altLang="zh-CN" sz="2000" dirty="0"/>
              <a:t>要吃辣子不怕辣，要联情姣不怕杀；刀子架在眉毛上，眉毛不动眼不眨。”</a:t>
            </a:r>
          </a:p>
          <a:p>
            <a:pPr marL="45720" indent="0">
              <a:buNone/>
            </a:pPr>
            <a:endParaRPr lang="zh-CN" altLang="zh-CN" sz="2400" dirty="0"/>
          </a:p>
          <a:p>
            <a:pPr marL="45720" indent="0">
              <a:buNone/>
            </a:pPr>
            <a:endParaRPr lang="zh-CN" altLang="zh-CN" sz="2400" dirty="0"/>
          </a:p>
          <a:p>
            <a:pPr marL="45720" indent="0">
              <a:buNone/>
            </a:pPr>
            <a:endParaRPr lang="en-US" altLang="zh-CN" sz="2400" dirty="0" smtClean="0"/>
          </a:p>
          <a:p>
            <a:pPr marL="45720" indent="0">
              <a:buNone/>
            </a:pPr>
            <a:endParaRPr lang="zh-CN" altLang="zh-CN" sz="2400" dirty="0"/>
          </a:p>
        </p:txBody>
      </p:sp>
    </p:spTree>
    <p:extLst>
      <p:ext uri="{BB962C8B-B14F-4D97-AF65-F5344CB8AC3E}">
        <p14:creationId xmlns:p14="http://schemas.microsoft.com/office/powerpoint/2010/main" val="3272343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smtClean="0"/>
              <a:t>10.5</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794385" y="1687830"/>
            <a:ext cx="10546080" cy="5059680"/>
          </a:xfrm>
        </p:spPr>
        <p:txBody>
          <a:bodyPr>
            <a:normAutofit/>
          </a:bodyPr>
          <a:lstStyle/>
          <a:p>
            <a:pPr marL="45720" indent="0">
              <a:buNone/>
            </a:pPr>
            <a:r>
              <a:rPr lang="zh-CN" altLang="zh-CN" sz="2400" dirty="0"/>
              <a:t>（</a:t>
            </a:r>
            <a:r>
              <a:rPr lang="en-US" altLang="zh-CN" sz="2400" dirty="0"/>
              <a:t>1</a:t>
            </a:r>
            <a:r>
              <a:rPr lang="zh-CN" altLang="zh-CN" sz="2400" dirty="0"/>
              <a:t>）情爱山歌中大量存在隐喻。</a:t>
            </a:r>
          </a:p>
          <a:p>
            <a:pPr marL="45720" indent="0">
              <a:buNone/>
            </a:pPr>
            <a:r>
              <a:rPr lang="zh-CN" altLang="zh-CN" sz="2400" dirty="0"/>
              <a:t>（</a:t>
            </a:r>
            <a:r>
              <a:rPr lang="en-US" altLang="zh-CN" sz="2400" dirty="0"/>
              <a:t>2</a:t>
            </a:r>
            <a:r>
              <a:rPr lang="zh-CN" altLang="zh-CN" sz="2400" dirty="0"/>
              <a:t>）源域都是生活中最常见的事物。这是因为，山歌表现的内容就是歌唱者的生活本身，歌唱的素材存在于环绕民众自身的生态环境或文化环境中（马云芬</a:t>
            </a:r>
            <a:r>
              <a:rPr lang="en-US" altLang="zh-CN" sz="2400" dirty="0"/>
              <a:t> 2005</a:t>
            </a:r>
            <a:r>
              <a:rPr lang="zh-CN" altLang="zh-CN" sz="2400" dirty="0"/>
              <a:t>：</a:t>
            </a:r>
            <a:r>
              <a:rPr lang="en-US" altLang="zh-CN" sz="2400" dirty="0"/>
              <a:t>18</a:t>
            </a:r>
            <a:r>
              <a:rPr lang="zh-CN" altLang="zh-CN" sz="2400" dirty="0"/>
              <a:t>），因此这些东西就自然而然的成为了源域。</a:t>
            </a:r>
          </a:p>
          <a:p>
            <a:pPr marL="45720" indent="0">
              <a:buNone/>
            </a:pPr>
            <a:r>
              <a:rPr lang="zh-CN" altLang="zh-CN" sz="2400" dirty="0"/>
              <a:t>（</a:t>
            </a:r>
            <a:r>
              <a:rPr lang="en-US" altLang="zh-CN" sz="2400" dirty="0"/>
              <a:t>3</a:t>
            </a:r>
            <a:r>
              <a:rPr lang="zh-CN" altLang="zh-CN" sz="2400" dirty="0"/>
              <a:t>）隐喻对情爱山歌发挥作用做出了巨大贡献。主要表现在三个方面。首先，根据隐喻的认知功能，通过隐喻达成对事物的认知，其效果远比定义认知要好，因此，唱歌的人通过对源域的恰当选取，可以让听歌的人更好的理解目标域</a:t>
            </a:r>
            <a:r>
              <a:rPr lang="en-US" altLang="zh-CN" sz="2400" dirty="0"/>
              <a:t>——</a:t>
            </a:r>
            <a:r>
              <a:rPr lang="zh-CN" altLang="zh-CN" sz="2400" dirty="0"/>
              <a:t>即能切身感受到唱歌人要表达的情感；其次，源域贴近生活，使得表达质朴而自然，容易拉近人与人之间的距离，促进感情的培养；再次，那些本身含有美好寓意的事物，如“藤”、“莲”等，可以激起人们心中相关的概念和体验，让人感同身受，效果倍增。</a:t>
            </a:r>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948055" y="796651"/>
            <a:ext cx="10739120" cy="3022874"/>
          </a:xfrm>
        </p:spPr>
        <p:txBody>
          <a:bodyPr rtlCol="0">
            <a:normAutofit/>
          </a:bodyPr>
          <a:lstStyle/>
          <a:p>
            <a:pPr rtl="0"/>
            <a:r>
              <a:rPr lang="en-US" altLang="zh-CN" dirty="0" smtClean="0"/>
              <a:t>11.</a:t>
            </a:r>
            <a:r>
              <a:rPr lang="zh-CN" altLang="en-US" dirty="0"/>
              <a:t>你说这</a:t>
            </a:r>
            <a:r>
              <a:rPr lang="zh-CN" altLang="en-US" dirty="0" smtClean="0"/>
              <a:t>话到底几个意思？</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00201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172966" y="377353"/>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813112592"/>
              </p:ext>
            </p:extLst>
          </p:nvPr>
        </p:nvGraphicFramePr>
        <p:xfrm>
          <a:off x="1159668" y="1776608"/>
          <a:ext cx="6968332" cy="4404647"/>
        </p:xfrm>
        <a:graphic>
          <a:graphicData uri="http://schemas.openxmlformats.org/drawingml/2006/table">
            <a:tbl>
              <a:tblPr firstRow="1" bandRow="1">
                <a:tableStyleId>{5C22544A-7EE6-4342-B048-85BDC9FD1C3A}</a:tableStyleId>
              </a:tblPr>
              <a:tblGrid>
                <a:gridCol w="6968332">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202896">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11.3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什么是歧义？</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11.4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歧义的主要类型有哪些？</a:t>
                      </a:r>
                      <a:endPar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11.5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美国结构主义语言学如何分析歧义？</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11.6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什么是深层结构与表层结构？</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11.7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29799" y="600159"/>
            <a:ext cx="914479" cy="914479"/>
          </a:xfrm>
          <a:prstGeom prst="rect">
            <a:avLst/>
          </a:prstGeom>
        </p:spPr>
      </p:pic>
    </p:spTree>
    <p:extLst>
      <p:ext uri="{BB962C8B-B14F-4D97-AF65-F5344CB8AC3E}">
        <p14:creationId xmlns:p14="http://schemas.microsoft.com/office/powerpoint/2010/main" val="2798345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465847"/>
            <a:ext cx="9875520" cy="1356360"/>
          </a:xfrm>
        </p:spPr>
        <p:txBody>
          <a:bodyPr rtlCol="0"/>
          <a:lstStyle/>
          <a:p>
            <a:pPr rtl="0"/>
            <a:r>
              <a:rPr lang="en-US" altLang="zh-CN" dirty="0" smtClean="0"/>
              <a:t>11.1</a:t>
            </a:r>
            <a:r>
              <a:rPr lang="zh-CN" altLang="en-US" dirty="0" smtClean="0"/>
              <a:t> 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876286" y="608722"/>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20846" y="1892543"/>
            <a:ext cx="10708640" cy="5075947"/>
          </a:xfrm>
        </p:spPr>
        <p:txBody>
          <a:bodyPr>
            <a:noAutofit/>
          </a:bodyPr>
          <a:lstStyle/>
          <a:p>
            <a:pPr marL="45720" indent="0">
              <a:buNone/>
            </a:pPr>
            <a:r>
              <a:rPr lang="zh-CN" altLang="zh-CN" sz="2400" dirty="0"/>
              <a:t>一个人来到炸油条摊上对主人说：“呀！炸油条一天要用多少油？！”</a:t>
            </a:r>
          </a:p>
          <a:p>
            <a:pPr marL="45720" indent="0">
              <a:buNone/>
            </a:pPr>
            <a:r>
              <a:rPr lang="zh-CN" altLang="zh-CN" sz="2400" dirty="0"/>
              <a:t>主人说：“哪有炸油条不用油的。”</a:t>
            </a:r>
          </a:p>
          <a:p>
            <a:pPr marL="45720" indent="0">
              <a:buNone/>
            </a:pPr>
            <a:r>
              <a:rPr lang="zh-CN" altLang="zh-CN" sz="2400" dirty="0"/>
              <a:t>“真浪费，怪可惜的”</a:t>
            </a:r>
          </a:p>
          <a:p>
            <a:pPr marL="45720" indent="0">
              <a:buNone/>
            </a:pPr>
            <a:r>
              <a:rPr lang="zh-CN" altLang="zh-CN" sz="2400" dirty="0"/>
              <a:t>“可惜，也要炸，不用油，怎能炸油条？”</a:t>
            </a:r>
          </a:p>
          <a:p>
            <a:pPr marL="45720" indent="0">
              <a:buNone/>
            </a:pPr>
            <a:r>
              <a:rPr lang="zh-CN" altLang="zh-CN" sz="2400" dirty="0"/>
              <a:t>“我家祖宗几代都是卖油条的，从来不用油炸。”</a:t>
            </a:r>
          </a:p>
          <a:p>
            <a:pPr marL="45720" indent="0">
              <a:buNone/>
            </a:pPr>
            <a:r>
              <a:rPr lang="zh-CN" altLang="zh-CN" sz="2400" dirty="0"/>
              <a:t>主人想得到他的秘诀，忙请他吃饭，殷勤地招待他。酒足饭饱之后，他低声对主人说：“我家几代人卖油条都是贩来卖的，所以不用油炸。”</a:t>
            </a:r>
          </a:p>
          <a:p>
            <a:pPr marL="45720" indent="0">
              <a:buNone/>
            </a:pPr>
            <a:r>
              <a:rPr lang="zh-CN" altLang="zh-CN" sz="2400" dirty="0"/>
              <a:t>主人一听，傻眼了。</a:t>
            </a:r>
          </a:p>
        </p:txBody>
      </p:sp>
    </p:spTree>
    <p:extLst>
      <p:ext uri="{BB962C8B-B14F-4D97-AF65-F5344CB8AC3E}">
        <p14:creationId xmlns:p14="http://schemas.microsoft.com/office/powerpoint/2010/main" val="1087589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559192"/>
            <a:ext cx="9875520" cy="1356360"/>
          </a:xfrm>
        </p:spPr>
        <p:txBody>
          <a:bodyPr rtlCol="0"/>
          <a:lstStyle/>
          <a:p>
            <a:pPr rtl="0"/>
            <a:r>
              <a:rPr lang="en-US" altLang="zh-CN" dirty="0" smtClean="0"/>
              <a:t>11.2</a:t>
            </a:r>
            <a:r>
              <a:rPr lang="zh-CN" altLang="en-US" dirty="0" smtClean="0"/>
              <a:t> 故事引发的思考</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45822" y="71349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689852" y="2130668"/>
            <a:ext cx="10637520" cy="5075947"/>
          </a:xfrm>
        </p:spPr>
        <p:txBody>
          <a:bodyPr>
            <a:noAutofit/>
          </a:bodyPr>
          <a:lstStyle/>
          <a:p>
            <a:pPr marL="45720" indent="0">
              <a:buNone/>
            </a:pPr>
            <a:r>
              <a:rPr lang="zh-CN" altLang="en-US" sz="2400" dirty="0" smtClean="0"/>
              <a:t>（</a:t>
            </a:r>
            <a:r>
              <a:rPr lang="en-US" altLang="zh-CN" sz="2400" dirty="0" smtClean="0"/>
              <a:t>1</a:t>
            </a:r>
            <a:r>
              <a:rPr lang="zh-CN" altLang="en-US" sz="2400" dirty="0" smtClean="0"/>
              <a:t>）</a:t>
            </a:r>
            <a:r>
              <a:rPr lang="zh-CN" altLang="zh-CN" sz="2400" dirty="0" smtClean="0"/>
              <a:t>什么</a:t>
            </a:r>
            <a:r>
              <a:rPr lang="zh-CN" altLang="zh-CN" sz="2400" dirty="0"/>
              <a:t>是歧义</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2</a:t>
            </a:r>
            <a:r>
              <a:rPr lang="zh-CN" altLang="en-US" sz="2400" dirty="0" smtClean="0"/>
              <a:t>）</a:t>
            </a:r>
            <a:r>
              <a:rPr lang="zh-CN" altLang="zh-CN" sz="2400" dirty="0" smtClean="0"/>
              <a:t>歧义</a:t>
            </a:r>
            <a:r>
              <a:rPr lang="zh-CN" altLang="zh-CN" sz="2400" dirty="0"/>
              <a:t>的类型有哪些</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3</a:t>
            </a:r>
            <a:r>
              <a:rPr lang="zh-CN" altLang="en-US" sz="2400" dirty="0" smtClean="0"/>
              <a:t>）</a:t>
            </a:r>
            <a:r>
              <a:rPr lang="zh-CN" altLang="zh-CN" sz="2400" dirty="0" smtClean="0"/>
              <a:t>如何</a:t>
            </a:r>
            <a:r>
              <a:rPr lang="zh-CN" altLang="zh-CN" sz="2400" dirty="0"/>
              <a:t>分析句子结构</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4</a:t>
            </a:r>
            <a:r>
              <a:rPr lang="zh-CN" altLang="en-US" sz="2400" dirty="0" smtClean="0"/>
              <a:t>）</a:t>
            </a:r>
            <a:r>
              <a:rPr lang="zh-CN" altLang="zh-CN" sz="2400" dirty="0" smtClean="0"/>
              <a:t>深层结构</a:t>
            </a:r>
            <a:r>
              <a:rPr lang="zh-CN" altLang="zh-CN" sz="2400" dirty="0"/>
              <a:t>和表层结构在句子歧义分析中起着怎样的作用？</a:t>
            </a:r>
          </a:p>
        </p:txBody>
      </p:sp>
    </p:spTree>
    <p:extLst>
      <p:ext uri="{BB962C8B-B14F-4D97-AF65-F5344CB8AC3E}">
        <p14:creationId xmlns:p14="http://schemas.microsoft.com/office/powerpoint/2010/main" val="11252886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501893"/>
            <a:ext cx="9875520" cy="1356360"/>
          </a:xfrm>
        </p:spPr>
        <p:txBody>
          <a:bodyPr rtlCol="0"/>
          <a:lstStyle/>
          <a:p>
            <a:pPr rtl="0"/>
            <a:r>
              <a:rPr lang="en-US" altLang="zh-CN" dirty="0" smtClean="0"/>
              <a:t>11.3</a:t>
            </a:r>
            <a:r>
              <a:rPr lang="zh-CN" altLang="en-US" dirty="0" smtClean="0"/>
              <a:t> 什么是歧义？</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76386" y="625718"/>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22630" y="1997318"/>
            <a:ext cx="10637520" cy="5075947"/>
          </a:xfrm>
        </p:spPr>
        <p:txBody>
          <a:bodyPr>
            <a:noAutofit/>
          </a:bodyPr>
          <a:lstStyle/>
          <a:p>
            <a:pPr marL="45720" indent="0">
              <a:buNone/>
            </a:pPr>
            <a:r>
              <a:rPr lang="zh-CN" altLang="zh-CN" sz="2400" dirty="0"/>
              <a:t>简而言之，歧义，一方面是在日常交谈或者自我陈述中出现的不符合一般情况下使用的句法结构或者短语等，从而造成他人在理解上出现偏差的情况。另一方面就是人们通过对句子层次的不同划分导致句子的意思表达不明确的情况。在生活中的不同场合经常会出现</a:t>
            </a:r>
            <a:r>
              <a:rPr lang="zh-CN" altLang="zh-CN" sz="2400" dirty="0" smtClean="0"/>
              <a:t>，</a:t>
            </a:r>
            <a:endParaRPr lang="en-US" altLang="zh-CN" sz="2400" dirty="0" smtClean="0"/>
          </a:p>
          <a:p>
            <a:pPr marL="45720" indent="0">
              <a:buNone/>
            </a:pPr>
            <a:r>
              <a:rPr lang="zh-CN" altLang="zh-CN" sz="2400" dirty="0"/>
              <a:t>比如：老李的自行车修得好。这个句子有不同的理解，其一，是“老李修车修得好”的意思。其二，是“老李的车能修好”的意思。</a:t>
            </a:r>
          </a:p>
          <a:p>
            <a:pPr marL="45720" indent="0">
              <a:buNone/>
            </a:pPr>
            <a:r>
              <a:rPr lang="zh-CN" altLang="zh-CN" sz="2400" dirty="0"/>
              <a:t>同样的，“从来不用油炸”可以做不同层次的分析，可以切分为“从来不</a:t>
            </a:r>
            <a:r>
              <a:rPr lang="en-US" altLang="zh-CN" sz="2400" dirty="0"/>
              <a:t> / </a:t>
            </a:r>
            <a:r>
              <a:rPr lang="zh-CN" altLang="zh-CN" sz="2400" dirty="0"/>
              <a:t>用油炸”，也可以切分为“从来不用</a:t>
            </a:r>
            <a:r>
              <a:rPr lang="en-US" altLang="zh-CN" sz="2400" dirty="0"/>
              <a:t> / </a:t>
            </a:r>
            <a:r>
              <a:rPr lang="zh-CN" altLang="zh-CN" sz="2400" dirty="0"/>
              <a:t>油炸”。最终达到不同的语义效果。</a:t>
            </a:r>
          </a:p>
          <a:p>
            <a:pPr marL="45720" indent="0">
              <a:buNone/>
            </a:pPr>
            <a:endParaRPr lang="zh-CN" altLang="zh-CN" sz="2400" dirty="0"/>
          </a:p>
        </p:txBody>
      </p:sp>
    </p:spTree>
    <p:extLst>
      <p:ext uri="{BB962C8B-B14F-4D97-AF65-F5344CB8AC3E}">
        <p14:creationId xmlns:p14="http://schemas.microsoft.com/office/powerpoint/2010/main" val="17558851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91991" y="282967"/>
            <a:ext cx="9875520" cy="1356360"/>
          </a:xfrm>
        </p:spPr>
        <p:txBody>
          <a:bodyPr rtlCol="0"/>
          <a:lstStyle/>
          <a:p>
            <a:r>
              <a:rPr lang="en-US" altLang="zh-CN" dirty="0" smtClean="0"/>
              <a:t>11.4 </a:t>
            </a:r>
            <a:r>
              <a:rPr lang="zh-CN" altLang="zh-CN" dirty="0" smtClean="0"/>
              <a:t>歧义</a:t>
            </a:r>
            <a:r>
              <a:rPr lang="zh-CN" altLang="zh-CN" dirty="0"/>
              <a:t>的主要类型有哪些？</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71500" y="1513636"/>
            <a:ext cx="11134725" cy="5132314"/>
          </a:xfrm>
        </p:spPr>
        <p:txBody>
          <a:bodyPr>
            <a:noAutofit/>
          </a:bodyPr>
          <a:lstStyle/>
          <a:p>
            <a:pPr marL="45720" indent="0">
              <a:buNone/>
            </a:pPr>
            <a:r>
              <a:rPr lang="zh-CN" altLang="en-US" sz="2000" dirty="0" smtClean="0"/>
              <a:t>（</a:t>
            </a:r>
            <a:r>
              <a:rPr lang="en-US" altLang="zh-CN" sz="2000" dirty="0" smtClean="0"/>
              <a:t>1</a:t>
            </a:r>
            <a:r>
              <a:rPr lang="zh-CN" altLang="en-US" sz="2000" dirty="0" smtClean="0"/>
              <a:t>）</a:t>
            </a:r>
            <a:r>
              <a:rPr lang="zh-CN" altLang="zh-CN" sz="2000" dirty="0" smtClean="0"/>
              <a:t>句法</a:t>
            </a:r>
            <a:r>
              <a:rPr lang="zh-CN" altLang="zh-CN" sz="2000" dirty="0"/>
              <a:t>层次不同引起的歧义</a:t>
            </a:r>
          </a:p>
          <a:p>
            <a:pPr marL="45720" indent="0">
              <a:buNone/>
            </a:pPr>
            <a:r>
              <a:rPr lang="zh-CN" altLang="zh-CN" sz="2000" dirty="0" smtClean="0"/>
              <a:t>在</a:t>
            </a:r>
            <a:r>
              <a:rPr lang="zh-CN" altLang="zh-CN" sz="2000" dirty="0"/>
              <a:t>这里讨论的句法结构是没有语境的，一般来说，此类句子中形式相同但是层次不同，即词和词序的排列相同，但是在结构上可以做多种划分（陈永明崔耀，</a:t>
            </a:r>
            <a:r>
              <a:rPr lang="en-US" altLang="zh-CN" sz="2000" dirty="0"/>
              <a:t>2012</a:t>
            </a:r>
            <a:r>
              <a:rPr lang="zh-CN" altLang="zh-CN" sz="2000" dirty="0"/>
              <a:t>：</a:t>
            </a:r>
            <a:r>
              <a:rPr lang="en-US" altLang="zh-CN" sz="2000" dirty="0"/>
              <a:t>2</a:t>
            </a:r>
            <a:r>
              <a:rPr lang="zh-CN" altLang="zh-CN" sz="2000" dirty="0"/>
              <a:t>）；或者形式和层次均一致，结构上不能再划分这两种情况。</a:t>
            </a:r>
          </a:p>
          <a:p>
            <a:pPr marL="45720" indent="0">
              <a:buNone/>
            </a:pPr>
            <a:r>
              <a:rPr lang="zh-CN" altLang="en-US" sz="2000" dirty="0" smtClean="0"/>
              <a:t>如：</a:t>
            </a:r>
            <a:r>
              <a:rPr lang="zh-CN" altLang="zh-CN" sz="2000" dirty="0" smtClean="0"/>
              <a:t>故事</a:t>
            </a:r>
            <a:r>
              <a:rPr lang="zh-CN" altLang="zh-CN" sz="2000" dirty="0"/>
              <a:t>二中的例子“用铁锤锤鸡蛋锤不破</a:t>
            </a:r>
            <a:r>
              <a:rPr lang="zh-CN" altLang="zh-CN" sz="2000" dirty="0" smtClean="0"/>
              <a:t>”</a:t>
            </a:r>
            <a:r>
              <a:rPr lang="zh-CN" altLang="en-US" sz="2000" dirty="0" smtClean="0"/>
              <a:t>。</a:t>
            </a:r>
            <a:endParaRPr lang="en-US" altLang="zh-CN" sz="2000" dirty="0" smtClean="0"/>
          </a:p>
          <a:p>
            <a:pPr marL="45720" indent="0">
              <a:buNone/>
            </a:pPr>
            <a:r>
              <a:rPr lang="zh-CN" altLang="en-US" sz="2000" dirty="0" smtClean="0"/>
              <a:t>（</a:t>
            </a:r>
            <a:r>
              <a:rPr lang="en-US" altLang="zh-CN" sz="2000" dirty="0" smtClean="0"/>
              <a:t>2</a:t>
            </a:r>
            <a:r>
              <a:rPr lang="zh-CN" altLang="en-US" sz="2000" dirty="0" smtClean="0"/>
              <a:t>）</a:t>
            </a:r>
            <a:r>
              <a:rPr lang="zh-CN" altLang="zh-CN" sz="2000" dirty="0" smtClean="0"/>
              <a:t>语义</a:t>
            </a:r>
            <a:r>
              <a:rPr lang="zh-CN" altLang="zh-CN" sz="2000" dirty="0"/>
              <a:t>关系不同引起的歧义</a:t>
            </a:r>
          </a:p>
          <a:p>
            <a:pPr marL="45720" indent="0">
              <a:buNone/>
            </a:pPr>
            <a:r>
              <a:rPr lang="zh-CN" altLang="zh-CN" sz="2000" dirty="0"/>
              <a:t>语义关系是隐藏在句法结构后面由该词语的语义范畴所建立起来的关系。（周明强，</a:t>
            </a:r>
            <a:r>
              <a:rPr lang="en-US" altLang="zh-CN" sz="2000" dirty="0"/>
              <a:t>2011</a:t>
            </a:r>
            <a:r>
              <a:rPr lang="zh-CN" altLang="zh-CN" sz="2000" dirty="0"/>
              <a:t>：</a:t>
            </a:r>
            <a:r>
              <a:rPr lang="en-US" altLang="zh-CN" sz="2000" dirty="0"/>
              <a:t>94</a:t>
            </a:r>
            <a:r>
              <a:rPr lang="zh-CN" altLang="zh-CN" sz="2000" dirty="0"/>
              <a:t>）这种关系由于不明显，容易被忽略。相关语义背景下句子中的某个词可能具有多种指向。</a:t>
            </a:r>
          </a:p>
          <a:p>
            <a:pPr marL="45720" indent="0">
              <a:buNone/>
            </a:pPr>
            <a:r>
              <a:rPr lang="zh-CN" altLang="en-US" sz="2000" dirty="0" smtClean="0"/>
              <a:t>如：</a:t>
            </a:r>
            <a:r>
              <a:rPr lang="zh-CN" altLang="zh-CN" sz="2000" dirty="0" smtClean="0"/>
              <a:t>故事</a:t>
            </a:r>
            <a:r>
              <a:rPr lang="zh-CN" altLang="zh-CN" sz="2000" dirty="0"/>
              <a:t>一中</a:t>
            </a:r>
            <a:r>
              <a:rPr lang="zh-CN" altLang="zh-CN" sz="2000" dirty="0" smtClean="0"/>
              <a:t>的</a:t>
            </a:r>
            <a:r>
              <a:rPr lang="zh-CN" altLang="en-US" sz="2000" dirty="0" smtClean="0"/>
              <a:t>例子</a:t>
            </a:r>
            <a:r>
              <a:rPr lang="zh-CN" altLang="zh-CN" sz="2000" dirty="0" smtClean="0"/>
              <a:t>“从来不用油炸”</a:t>
            </a:r>
            <a:r>
              <a:rPr lang="zh-CN" altLang="en-US" sz="2000" dirty="0" smtClean="0"/>
              <a:t>。</a:t>
            </a:r>
            <a:endParaRPr lang="en-US" altLang="zh-CN" sz="2000" dirty="0" smtClean="0"/>
          </a:p>
          <a:p>
            <a:pPr marL="45720" indent="0">
              <a:buNone/>
            </a:pPr>
            <a:r>
              <a:rPr lang="zh-CN" altLang="en-US" sz="2000" dirty="0"/>
              <a:t>（</a:t>
            </a:r>
            <a:r>
              <a:rPr lang="en-US" altLang="zh-CN" sz="2000" dirty="0"/>
              <a:t>3</a:t>
            </a:r>
            <a:r>
              <a:rPr lang="zh-CN" altLang="en-US" sz="2000" dirty="0"/>
              <a:t>）</a:t>
            </a:r>
            <a:r>
              <a:rPr lang="zh-CN" altLang="zh-CN" sz="2000" dirty="0"/>
              <a:t>语境不同引起的歧义</a:t>
            </a:r>
          </a:p>
          <a:p>
            <a:pPr marL="45720" indent="0">
              <a:buNone/>
            </a:pPr>
            <a:r>
              <a:rPr lang="zh-CN" altLang="zh-CN" sz="2000" dirty="0"/>
              <a:t>语境是极其灵活的一个条件，它可以限制歧义词意思的表达，不同语境下相同形式的词有时会传达出截然不同的意思。</a:t>
            </a:r>
          </a:p>
          <a:p>
            <a:pPr marL="45720" indent="0">
              <a:buNone/>
            </a:pPr>
            <a:endParaRPr lang="zh-CN" altLang="zh-CN" sz="2400" dirty="0"/>
          </a:p>
          <a:p>
            <a:pPr marL="45720" indent="0" algn="just">
              <a:lnSpc>
                <a:spcPct val="150000"/>
              </a:lnSpc>
              <a:spcBef>
                <a:spcPts val="0"/>
              </a:spcBef>
              <a:buNone/>
            </a:pPr>
            <a:endParaRPr lang="en-GB" sz="2400" dirty="0"/>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8546442" y="599157"/>
            <a:ext cx="914479" cy="914479"/>
          </a:xfrm>
          <a:prstGeom prst="rect">
            <a:avLst/>
          </a:prstGeom>
        </p:spPr>
      </p:pic>
    </p:spTree>
    <p:extLst>
      <p:ext uri="{BB962C8B-B14F-4D97-AF65-F5344CB8AC3E}">
        <p14:creationId xmlns:p14="http://schemas.microsoft.com/office/powerpoint/2010/main" val="4587233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428625" y="397267"/>
            <a:ext cx="11487150" cy="1356360"/>
          </a:xfrm>
        </p:spPr>
        <p:txBody>
          <a:bodyPr rtlCol="0"/>
          <a:lstStyle/>
          <a:p>
            <a:r>
              <a:rPr lang="en-US" altLang="zh-CN" dirty="0" smtClean="0"/>
              <a:t>11.5</a:t>
            </a:r>
            <a:r>
              <a:rPr lang="zh-CN" altLang="zh-CN" dirty="0"/>
              <a:t>美国结构主义语言学如何分析结构歧义？</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909399" y="1725686"/>
            <a:ext cx="10453926" cy="5132314"/>
          </a:xfrm>
        </p:spPr>
        <p:txBody>
          <a:bodyPr>
            <a:noAutofit/>
          </a:bodyPr>
          <a:lstStyle/>
          <a:p>
            <a:pPr marL="45720" indent="0">
              <a:buNone/>
            </a:pPr>
            <a:r>
              <a:rPr lang="zh-CN" altLang="zh-CN" sz="2400" dirty="0"/>
              <a:t>作为结构主义三大流派中影响力最大的一个流派，美国结构主义自</a:t>
            </a:r>
            <a:r>
              <a:rPr lang="en-US" altLang="zh-CN" sz="2400" dirty="0"/>
              <a:t>20</a:t>
            </a:r>
            <a:r>
              <a:rPr lang="zh-CN" altLang="zh-CN" sz="2400" dirty="0"/>
              <a:t>世纪初诞生以来，以其独有的理论基础、研究、分析及描述语言的基本方法和步骤</a:t>
            </a:r>
            <a:r>
              <a:rPr lang="zh-CN" altLang="zh-CN" sz="2400" dirty="0" smtClean="0"/>
              <a:t>为</a:t>
            </a:r>
            <a:r>
              <a:rPr lang="zh-CN" altLang="zh-CN" sz="2400" dirty="0"/>
              <a:t>丰富和发展结构主义奠定了坚实的基础</a:t>
            </a:r>
            <a:r>
              <a:rPr lang="zh-CN" altLang="zh-CN" sz="2400" dirty="0" smtClean="0"/>
              <a:t>。特别是</a:t>
            </a:r>
            <a:r>
              <a:rPr lang="zh-CN" altLang="zh-CN" sz="2400" dirty="0"/>
              <a:t>外语教学产生了巨大而深远的影响。（马庆林，</a:t>
            </a:r>
            <a:r>
              <a:rPr lang="en-US" altLang="zh-CN" sz="2400" dirty="0"/>
              <a:t>2003</a:t>
            </a:r>
            <a:r>
              <a:rPr lang="zh-CN" altLang="zh-CN" sz="2400" dirty="0"/>
              <a:t>：</a:t>
            </a:r>
            <a:r>
              <a:rPr lang="en-US" altLang="zh-CN" sz="2400" dirty="0"/>
              <a:t>30</a:t>
            </a:r>
            <a:r>
              <a:rPr lang="zh-CN" altLang="zh-CN" sz="2400" dirty="0" smtClean="0"/>
              <a:t>）</a:t>
            </a:r>
            <a:endParaRPr lang="en-US" altLang="zh-CN" sz="2400" dirty="0" smtClean="0"/>
          </a:p>
          <a:p>
            <a:pPr marL="45720" indent="0">
              <a:buNone/>
            </a:pPr>
            <a:r>
              <a:rPr lang="zh-CN" altLang="zh-CN" sz="2400" dirty="0" smtClean="0"/>
              <a:t>这个</a:t>
            </a:r>
            <a:r>
              <a:rPr lang="zh-CN" altLang="zh-CN" sz="2400" dirty="0"/>
              <a:t>学派的先驱者是博厄斯</a:t>
            </a:r>
            <a:r>
              <a:rPr lang="en-US" altLang="zh-CN" sz="2400" dirty="0"/>
              <a:t>(</a:t>
            </a:r>
            <a:r>
              <a:rPr lang="zh-CN" altLang="zh-CN" sz="2400" dirty="0"/>
              <a:t>也译鲍阿斯</a:t>
            </a:r>
            <a:r>
              <a:rPr lang="en-US" altLang="zh-CN" sz="2400" dirty="0"/>
              <a:t>) </a:t>
            </a:r>
            <a:r>
              <a:rPr lang="zh-CN" altLang="zh-CN" sz="2400" dirty="0"/>
              <a:t>及其学生萨丕尔</a:t>
            </a:r>
            <a:r>
              <a:rPr lang="en-US" altLang="zh-CN" sz="2400" dirty="0"/>
              <a:t> ,</a:t>
            </a:r>
            <a:r>
              <a:rPr lang="zh-CN" altLang="zh-CN" sz="2400" dirty="0"/>
              <a:t>主要代表是布龙菲尔德</a:t>
            </a:r>
            <a:r>
              <a:rPr lang="en-US" altLang="zh-CN" sz="2400" dirty="0"/>
              <a:t> ,</a:t>
            </a:r>
            <a:r>
              <a:rPr lang="zh-CN" altLang="zh-CN" sz="2400" dirty="0"/>
              <a:t>之后是海里斯和霍凯特</a:t>
            </a:r>
            <a:r>
              <a:rPr lang="zh-CN" altLang="zh-CN" sz="2400" dirty="0" smtClean="0"/>
              <a:t>。</a:t>
            </a:r>
            <a:r>
              <a:rPr lang="zh-CN" altLang="zh-CN" sz="2400" dirty="0"/>
              <a:t>成分分析是美国结构主义语言学派的句子分析方法，是对句子句法结构组合形式层次性的分析，把句子的各个部分不断地一分为二，直到不能再切为止。通过直接成分分析法，句子的内在结构可以清晰地展示出来，如果</a:t>
            </a:r>
            <a:r>
              <a:rPr lang="zh-CN" altLang="zh-CN" sz="2400" dirty="0" smtClean="0"/>
              <a:t>有</a:t>
            </a:r>
            <a:r>
              <a:rPr lang="zh-CN" altLang="en-US" sz="2400" dirty="0"/>
              <a:t>歧义</a:t>
            </a:r>
            <a:r>
              <a:rPr lang="zh-CN" altLang="zh-CN" sz="2400" dirty="0" smtClean="0"/>
              <a:t>也</a:t>
            </a:r>
            <a:r>
              <a:rPr lang="zh-CN" altLang="zh-CN" sz="2400" dirty="0"/>
              <a:t>会被揭示出来</a:t>
            </a:r>
            <a:r>
              <a:rPr lang="zh-CN" altLang="zh-CN" sz="2400" dirty="0" smtClean="0"/>
              <a:t>。</a:t>
            </a:r>
            <a:endParaRPr lang="en-US" altLang="zh-CN" sz="2400" dirty="0" smtClean="0"/>
          </a:p>
          <a:p>
            <a:pPr marL="45720" indent="0">
              <a:buNone/>
            </a:pPr>
            <a:r>
              <a:rPr lang="zh-CN" altLang="zh-CN" sz="2400" dirty="0" smtClean="0"/>
              <a:t>树形图</a:t>
            </a:r>
            <a:r>
              <a:rPr lang="zh-CN" altLang="zh-CN" sz="2400" dirty="0"/>
              <a:t>是直观的表达方式。树形图上的语类标记所在的点称为节点，连接节点的直线是树枝，一个节点向下分成两条或者更多条直线叫分叉，该节点叫分叉节点</a:t>
            </a:r>
            <a:r>
              <a:rPr lang="zh-CN" altLang="zh-CN" sz="2400" dirty="0" smtClean="0"/>
              <a:t>。</a:t>
            </a:r>
            <a:r>
              <a:rPr lang="zh-CN" altLang="en-US" sz="2400" dirty="0" smtClean="0"/>
              <a:t>如</a:t>
            </a:r>
            <a:r>
              <a:rPr lang="zh-CN" altLang="zh-CN" sz="2400" dirty="0" smtClean="0"/>
              <a:t>胡壮麟</a:t>
            </a:r>
            <a:r>
              <a:rPr lang="zh-CN" altLang="zh-CN" sz="2400" dirty="0"/>
              <a:t>（</a:t>
            </a:r>
            <a:r>
              <a:rPr lang="en-US" altLang="zh-CN" sz="2400" dirty="0"/>
              <a:t>2013</a:t>
            </a:r>
            <a:r>
              <a:rPr lang="zh-CN" altLang="zh-CN" sz="2400" dirty="0"/>
              <a:t>）</a:t>
            </a:r>
            <a:r>
              <a:rPr lang="zh-CN" altLang="zh-CN" sz="2400" dirty="0" smtClean="0"/>
              <a:t>中</a:t>
            </a:r>
            <a:r>
              <a:rPr lang="zh-CN" altLang="en-US" sz="2400" dirty="0"/>
              <a:t>“</a:t>
            </a:r>
            <a:r>
              <a:rPr lang="en-US" altLang="zh-CN" sz="2400" dirty="0" smtClean="0"/>
              <a:t>The </a:t>
            </a:r>
            <a:r>
              <a:rPr lang="en-US" altLang="zh-CN" sz="2400" dirty="0"/>
              <a:t>boy ate the </a:t>
            </a:r>
            <a:r>
              <a:rPr lang="en-US" altLang="zh-CN" sz="2400" dirty="0" smtClean="0"/>
              <a:t>apple</a:t>
            </a:r>
            <a:r>
              <a:rPr lang="zh-CN" altLang="en-US" sz="2400" dirty="0" smtClean="0"/>
              <a:t>”的例子。</a:t>
            </a:r>
            <a:endParaRPr lang="en-GB" sz="2400" dirty="0"/>
          </a:p>
        </p:txBody>
      </p:sp>
    </p:spTree>
    <p:extLst>
      <p:ext uri="{BB962C8B-B14F-4D97-AF65-F5344CB8AC3E}">
        <p14:creationId xmlns:p14="http://schemas.microsoft.com/office/powerpoint/2010/main" val="35577657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01516" y="749692"/>
            <a:ext cx="9875520" cy="1356360"/>
          </a:xfrm>
        </p:spPr>
        <p:txBody>
          <a:bodyPr rtlCol="0"/>
          <a:lstStyle/>
          <a:p>
            <a:r>
              <a:rPr lang="en-US" altLang="zh-CN" dirty="0" smtClean="0"/>
              <a:t>11.7 </a:t>
            </a:r>
            <a:r>
              <a:rPr lang="zh-CN" altLang="en-US" dirty="0" smtClean="0"/>
              <a:t>结语</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1023698" y="2382911"/>
            <a:ext cx="10434877" cy="5132314"/>
          </a:xfrm>
        </p:spPr>
        <p:txBody>
          <a:bodyPr>
            <a:noAutofit/>
          </a:bodyPr>
          <a:lstStyle/>
          <a:p>
            <a:pPr marL="45720" indent="0">
              <a:buNone/>
            </a:pPr>
            <a:r>
              <a:rPr lang="zh-CN" altLang="zh-CN" sz="2400" dirty="0"/>
              <a:t>歧义现象就存在于日常生活中</a:t>
            </a:r>
            <a:r>
              <a:rPr lang="zh-CN" altLang="zh-CN" sz="2400" dirty="0" smtClean="0"/>
              <a:t>，</a:t>
            </a:r>
            <a:r>
              <a:rPr lang="zh-CN" altLang="zh-CN" sz="2400" dirty="0"/>
              <a:t>从某种程度来说这是由于语言本身的局限决定的；另一方面，语言的歧义也反映了人类在认知上的模糊。美国结构主义、深层结构与表层结构等为歧义现象提供了解决途径，在歧义分析中起着重要的作用。同时减少歧义，正确传达语义，避免误解仍是值得深入研究的课题问题。</a:t>
            </a:r>
          </a:p>
          <a:p>
            <a:endParaRPr lang="zh-CN" altLang="zh-CN" sz="2400" dirty="0"/>
          </a:p>
        </p:txBody>
      </p:sp>
    </p:spTree>
    <p:extLst>
      <p:ext uri="{BB962C8B-B14F-4D97-AF65-F5344CB8AC3E}">
        <p14:creationId xmlns:p14="http://schemas.microsoft.com/office/powerpoint/2010/main" val="1147406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p:txBody>
          <a:bodyPr rtlCol="0">
            <a:normAutofit/>
          </a:bodyPr>
          <a:lstStyle/>
          <a:p>
            <a:pPr rtl="0"/>
            <a:r>
              <a:rPr lang="en-US" altLang="zh-CN" dirty="0" smtClean="0"/>
              <a:t>10.</a:t>
            </a:r>
            <a:r>
              <a:rPr lang="zh-CN" altLang="en-US" dirty="0" smtClean="0"/>
              <a:t>如何打个比方？</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233205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929005" y="825226"/>
            <a:ext cx="9966960" cy="2926080"/>
          </a:xfrm>
        </p:spPr>
        <p:txBody>
          <a:bodyPr rtlCol="0">
            <a:normAutofit/>
          </a:bodyPr>
          <a:lstStyle/>
          <a:p>
            <a:pPr rtl="0"/>
            <a:r>
              <a:rPr lang="en-US" altLang="zh-CN" dirty="0" smtClean="0"/>
              <a:t>12. </a:t>
            </a:r>
            <a:r>
              <a:rPr lang="zh-CN" altLang="en-US" dirty="0" smtClean="0"/>
              <a:t>青与蓝</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4506496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172966" y="377353"/>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062045334"/>
              </p:ext>
            </p:extLst>
          </p:nvPr>
        </p:nvGraphicFramePr>
        <p:xfrm>
          <a:off x="1159668" y="1776608"/>
          <a:ext cx="6968332" cy="4404647"/>
        </p:xfrm>
        <a:graphic>
          <a:graphicData uri="http://schemas.openxmlformats.org/drawingml/2006/table">
            <a:tbl>
              <a:tblPr firstRow="1" bandRow="1">
                <a:tableStyleId>{5C22544A-7EE6-4342-B048-85BDC9FD1C3A}</a:tableStyleId>
              </a:tblPr>
              <a:tblGrid>
                <a:gridCol w="6968332">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202896">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12.3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能指与所指之间的关系是怎样的？</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12.4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意义包括哪些类型？</a:t>
                      </a:r>
                      <a:endPar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12.5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各种意义类型都有哪些特点？</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12.6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青与蓝的意义有何差异？</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12.7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29799" y="600159"/>
            <a:ext cx="914479" cy="914479"/>
          </a:xfrm>
          <a:prstGeom prst="rect">
            <a:avLst/>
          </a:prstGeom>
        </p:spPr>
      </p:pic>
    </p:spTree>
    <p:extLst>
      <p:ext uri="{BB962C8B-B14F-4D97-AF65-F5344CB8AC3E}">
        <p14:creationId xmlns:p14="http://schemas.microsoft.com/office/powerpoint/2010/main" val="2066622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465847"/>
            <a:ext cx="9875520" cy="1356360"/>
          </a:xfrm>
        </p:spPr>
        <p:txBody>
          <a:bodyPr rtlCol="0"/>
          <a:lstStyle/>
          <a:p>
            <a:pPr rtl="0"/>
            <a:r>
              <a:rPr lang="en-US" altLang="zh-CN" dirty="0" smtClean="0"/>
              <a:t>12.1</a:t>
            </a:r>
            <a:r>
              <a:rPr lang="zh-CN" altLang="en-US" dirty="0" smtClean="0"/>
              <a:t> 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876286" y="608722"/>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20846" y="1892543"/>
            <a:ext cx="10708640" cy="5075947"/>
          </a:xfrm>
        </p:spPr>
        <p:txBody>
          <a:bodyPr>
            <a:noAutofit/>
          </a:bodyPr>
          <a:lstStyle/>
          <a:p>
            <a:pPr marL="45720" indent="0">
              <a:buNone/>
            </a:pPr>
            <a:r>
              <a:rPr lang="zh-CN" altLang="zh-CN" sz="2400" dirty="0"/>
              <a:t>在一个小学课堂里，老师正给班上的学生们上着唐代诗人杜甫的《绝句》。学生们在老师的引导下尽情地品味这首诗中景如画、境如诗、情如歌的优雅，而老师在欣赏着这一切。</a:t>
            </a:r>
          </a:p>
          <a:p>
            <a:pPr marL="45720" indent="0">
              <a:buNone/>
            </a:pPr>
            <a:r>
              <a:rPr lang="zh-CN" altLang="zh-CN" sz="2400" dirty="0"/>
              <a:t>忽然，一个清亮的童音蓦地响起，班上一个调皮的学生发起了他的提问：“老师，我有个问题！”老师示意他说下去。“为什么杜甫（在‘两个黄鹂鸣翠柳，一行白鹭上青天’里）不用‘蓝天’而用‘青天’？”同学甲一字一板地道出了自己的疑问。他的这么一问给老师带来了同样的疑惑。于是班上展开了热烈的讨论，答案莫衷一是。有答“青天”就是蔚蓝的天空，用“青天”符合写诗字数要少，表达要精练的标准的；有答因“青天”有光明之意，如包青天，杜甫想到了光明，因此就用了“青天”。最后也没有达成一致。老师也只是感叹，原本一个无厘头的问题，经过学生童心的演绎，竟生出如此的精彩与灿烂。（高万祥，</a:t>
            </a:r>
            <a:r>
              <a:rPr lang="en-US" altLang="zh-CN" sz="2400" dirty="0"/>
              <a:t>2005</a:t>
            </a:r>
            <a:r>
              <a:rPr lang="zh-CN" altLang="zh-CN" sz="2400" dirty="0"/>
              <a:t>）</a:t>
            </a:r>
          </a:p>
        </p:txBody>
      </p:sp>
    </p:spTree>
    <p:extLst>
      <p:ext uri="{BB962C8B-B14F-4D97-AF65-F5344CB8AC3E}">
        <p14:creationId xmlns:p14="http://schemas.microsoft.com/office/powerpoint/2010/main" val="33211829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211066" y="568717"/>
            <a:ext cx="9875520" cy="1356360"/>
          </a:xfrm>
        </p:spPr>
        <p:txBody>
          <a:bodyPr rtlCol="0"/>
          <a:lstStyle/>
          <a:p>
            <a:pPr rtl="0"/>
            <a:r>
              <a:rPr lang="en-US" altLang="zh-CN" dirty="0" smtClean="0"/>
              <a:t>12.2</a:t>
            </a:r>
            <a:r>
              <a:rPr lang="zh-CN" altLang="en-US" dirty="0" smtClean="0"/>
              <a:t> 故事引发的思考</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669647" y="71349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1108952" y="2302118"/>
            <a:ext cx="9759073" cy="5075947"/>
          </a:xfrm>
        </p:spPr>
        <p:txBody>
          <a:bodyPr>
            <a:noAutofit/>
          </a:bodyPr>
          <a:lstStyle/>
          <a:p>
            <a:pPr marL="45720" indent="0">
              <a:buNone/>
            </a:pPr>
            <a:r>
              <a:rPr lang="zh-CN" altLang="en-US" sz="2400" dirty="0" smtClean="0"/>
              <a:t>（</a:t>
            </a:r>
            <a:r>
              <a:rPr lang="en-US" altLang="zh-CN" sz="2400" dirty="0" smtClean="0"/>
              <a:t>1</a:t>
            </a:r>
            <a:r>
              <a:rPr lang="zh-CN" altLang="en-US" sz="2400" dirty="0" smtClean="0"/>
              <a:t>）</a:t>
            </a:r>
            <a:r>
              <a:rPr lang="zh-CN" altLang="zh-CN" sz="2400" dirty="0"/>
              <a:t>从语言学的角度来看，由青与蓝的不同使用所体现的能指与所</a:t>
            </a:r>
            <a:r>
              <a:rPr lang="zh-CN" altLang="zh-CN" sz="2400" dirty="0" smtClean="0"/>
              <a:t>指</a:t>
            </a:r>
            <a:endParaRPr lang="en-US" altLang="zh-CN" sz="2400" dirty="0" smtClean="0"/>
          </a:p>
          <a:p>
            <a:pPr marL="45720" indent="0">
              <a:buNone/>
            </a:pPr>
            <a:r>
              <a:rPr lang="en-US" altLang="zh-CN" sz="2400" dirty="0"/>
              <a:t> </a:t>
            </a:r>
            <a:r>
              <a:rPr lang="en-US" altLang="zh-CN" sz="2400" dirty="0" smtClean="0"/>
              <a:t>        </a:t>
            </a:r>
            <a:r>
              <a:rPr lang="zh-CN" altLang="zh-CN" sz="2400" dirty="0" smtClean="0"/>
              <a:t>之间关系</a:t>
            </a:r>
            <a:r>
              <a:rPr lang="zh-CN" altLang="zh-CN" sz="2400" dirty="0"/>
              <a:t>是怎样的</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2</a:t>
            </a:r>
            <a:r>
              <a:rPr lang="zh-CN" altLang="en-US" sz="2400" dirty="0" smtClean="0"/>
              <a:t>）</a:t>
            </a:r>
            <a:r>
              <a:rPr lang="zh-CN" altLang="zh-CN" sz="2400" dirty="0" smtClean="0"/>
              <a:t>意义</a:t>
            </a:r>
            <a:r>
              <a:rPr lang="zh-CN" altLang="zh-CN" sz="2400" dirty="0"/>
              <a:t>包括哪些类型</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3</a:t>
            </a:r>
            <a:r>
              <a:rPr lang="zh-CN" altLang="en-US" sz="2400" dirty="0" smtClean="0"/>
              <a:t>）</a:t>
            </a:r>
            <a:r>
              <a:rPr lang="zh-CN" altLang="zh-CN" sz="2400" dirty="0" smtClean="0"/>
              <a:t>各种</a:t>
            </a:r>
            <a:r>
              <a:rPr lang="zh-CN" altLang="zh-CN" sz="2400" dirty="0"/>
              <a:t>意义类型都有哪些特点</a:t>
            </a:r>
            <a:r>
              <a:rPr lang="zh-CN" altLang="zh-CN" sz="2400" dirty="0" smtClean="0"/>
              <a:t>？</a:t>
            </a:r>
            <a:endParaRPr lang="en-US" altLang="zh-CN" sz="2400" dirty="0" smtClean="0"/>
          </a:p>
          <a:p>
            <a:pPr marL="45720" indent="0">
              <a:buNone/>
            </a:pPr>
            <a:r>
              <a:rPr lang="zh-CN" altLang="en-US" sz="2400" dirty="0" smtClean="0"/>
              <a:t>（</a:t>
            </a:r>
            <a:r>
              <a:rPr lang="en-US" altLang="zh-CN" sz="2400" dirty="0" smtClean="0"/>
              <a:t>4</a:t>
            </a:r>
            <a:r>
              <a:rPr lang="zh-CN" altLang="en-US" sz="2400" dirty="0" smtClean="0"/>
              <a:t>）</a:t>
            </a:r>
            <a:r>
              <a:rPr lang="zh-CN" altLang="zh-CN" sz="2400" dirty="0" smtClean="0"/>
              <a:t>青</a:t>
            </a:r>
            <a:r>
              <a:rPr lang="zh-CN" altLang="zh-CN" sz="2400" dirty="0"/>
              <a:t>与蓝的意义有何差异？ </a:t>
            </a:r>
          </a:p>
        </p:txBody>
      </p:sp>
    </p:spTree>
    <p:extLst>
      <p:ext uri="{BB962C8B-B14F-4D97-AF65-F5344CB8AC3E}">
        <p14:creationId xmlns:p14="http://schemas.microsoft.com/office/powerpoint/2010/main" val="28159670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22960" y="361073"/>
            <a:ext cx="10434320" cy="1356360"/>
          </a:xfrm>
        </p:spPr>
        <p:txBody>
          <a:bodyPr rtlCol="0"/>
          <a:lstStyle/>
          <a:p>
            <a:r>
              <a:rPr lang="en-US" altLang="zh-CN" dirty="0" smtClean="0"/>
              <a:t>12.3</a:t>
            </a:r>
            <a:r>
              <a:rPr lang="en-US" altLang="zh-CN" dirty="0"/>
              <a:t> </a:t>
            </a:r>
            <a:r>
              <a:rPr lang="zh-CN" altLang="zh-CN" dirty="0" smtClean="0"/>
              <a:t>能</a:t>
            </a:r>
            <a:r>
              <a:rPr lang="zh-CN" altLang="zh-CN" dirty="0"/>
              <a:t>指与所指之间的关系是怎样的？</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51535" y="1725930"/>
            <a:ext cx="10546080" cy="5059680"/>
          </a:xfrm>
        </p:spPr>
        <p:txBody>
          <a:bodyPr>
            <a:normAutofit/>
          </a:bodyPr>
          <a:lstStyle/>
          <a:p>
            <a:pPr marL="45720" indent="0">
              <a:buNone/>
            </a:pPr>
            <a:r>
              <a:rPr lang="zh-CN" altLang="zh-CN" sz="2400" dirty="0" smtClean="0"/>
              <a:t>索绪尔（</a:t>
            </a:r>
            <a:r>
              <a:rPr lang="en-US" altLang="zh-CN" sz="2400" dirty="0" smtClean="0"/>
              <a:t>1983</a:t>
            </a:r>
            <a:r>
              <a:rPr lang="zh-CN" altLang="zh-CN" sz="2400" dirty="0" smtClean="0"/>
              <a:t>）认为语言符号是由概念和音响形象联系起来的一个心理实体，并把前者称为“所指”（</a:t>
            </a:r>
            <a:r>
              <a:rPr lang="en-US" altLang="zh-CN" sz="2400" dirty="0" smtClean="0"/>
              <a:t>signified</a:t>
            </a:r>
            <a:r>
              <a:rPr lang="zh-CN" altLang="zh-CN" sz="2400" dirty="0" smtClean="0"/>
              <a:t>），而后者称为“能指”（</a:t>
            </a:r>
            <a:r>
              <a:rPr lang="en-US" altLang="zh-CN" sz="2400" dirty="0" smtClean="0"/>
              <a:t>signifier</a:t>
            </a:r>
            <a:r>
              <a:rPr lang="zh-CN" altLang="zh-CN" sz="2400" dirty="0" smtClean="0"/>
              <a:t>），把这两者的统一体称为“符号”（</a:t>
            </a:r>
            <a:r>
              <a:rPr lang="en-US" altLang="zh-CN" sz="2400" dirty="0" smtClean="0"/>
              <a:t>sign</a:t>
            </a:r>
            <a:r>
              <a:rPr lang="zh-CN" altLang="zh-CN" sz="2400" dirty="0" smtClean="0"/>
              <a:t>）。索绪尔指出语言</a:t>
            </a:r>
            <a:r>
              <a:rPr lang="zh-CN" altLang="en-US" sz="2400" dirty="0" smtClean="0"/>
              <a:t>中的</a:t>
            </a:r>
            <a:r>
              <a:rPr lang="zh-CN" altLang="zh-CN" sz="2400" dirty="0" smtClean="0"/>
              <a:t>能指和所指之间的关系是任意的（</a:t>
            </a:r>
            <a:r>
              <a:rPr lang="en-US" altLang="zh-CN" sz="2400" dirty="0" smtClean="0"/>
              <a:t>arbitrary</a:t>
            </a:r>
            <a:r>
              <a:rPr lang="zh-CN" altLang="zh-CN" sz="2400" dirty="0" smtClean="0"/>
              <a:t>）。</a:t>
            </a:r>
            <a:r>
              <a:rPr lang="zh-CN" altLang="en-US" sz="2400" dirty="0" smtClean="0"/>
              <a:t>同时</a:t>
            </a:r>
            <a:r>
              <a:rPr lang="zh-CN" altLang="zh-CN" sz="2400" dirty="0" smtClean="0"/>
              <a:t>索绪尔也注意到语言中有些词（如拟声词和感叹词）可以体现出能指与所指之间的联系，因此他做出绝对任意性（</a:t>
            </a:r>
            <a:r>
              <a:rPr lang="en-US" altLang="zh-CN" sz="2400" dirty="0" smtClean="0"/>
              <a:t>absolute arbitrariness</a:t>
            </a:r>
            <a:r>
              <a:rPr lang="zh-CN" altLang="zh-CN" sz="2400" dirty="0" smtClean="0"/>
              <a:t>）与相对任意性（</a:t>
            </a:r>
            <a:r>
              <a:rPr lang="en-US" altLang="zh-CN" sz="2400" dirty="0" smtClean="0"/>
              <a:t>relative arbitrariness</a:t>
            </a:r>
            <a:r>
              <a:rPr lang="zh-CN" altLang="zh-CN" sz="2400" dirty="0" smtClean="0"/>
              <a:t>）的区分。</a:t>
            </a:r>
            <a:endParaRPr lang="en-US" altLang="zh-CN" sz="2400" dirty="0" smtClean="0"/>
          </a:p>
          <a:p>
            <a:pPr marL="45720" indent="0">
              <a:buNone/>
            </a:pPr>
            <a:r>
              <a:rPr lang="zh-CN" altLang="zh-CN" sz="2400" dirty="0" smtClean="0"/>
              <a:t>但在胡壮麟（</a:t>
            </a:r>
            <a:r>
              <a:rPr lang="en-US" altLang="zh-CN" sz="2400" dirty="0" smtClean="0"/>
              <a:t>2013</a:t>
            </a:r>
            <a:r>
              <a:rPr lang="zh-CN" altLang="zh-CN" sz="2400" dirty="0" smtClean="0"/>
              <a:t>）《语言学教程》一书中指出，拟声词并不违背语言符号任意性这一特点。因为即使是拟声词所体现的语言的非任意性也是建立在读者或者听话人对于该词词义的理解之上。例如：在不同语言中对于狗叫声的拟声词是不同的</a:t>
            </a:r>
            <a:r>
              <a:rPr lang="zh-CN" altLang="en-US" sz="2400" dirty="0" smtClean="0"/>
              <a:t>。</a:t>
            </a:r>
            <a:endParaRPr lang="en-GB" sz="2400" dirty="0"/>
          </a:p>
        </p:txBody>
      </p:sp>
      <p:pic>
        <p:nvPicPr>
          <p:cNvPr id="7" name="图形 6" descr="教师">
            <a:extLst>
              <a:ext uri="{FF2B5EF4-FFF2-40B4-BE49-F238E27FC236}">
                <a16:creationId xmlns="" xmlns:a16="http://schemas.microsoft.com/office/drawing/2014/main" id="{D122C345-FFE3-43C8-8170-E3AD2A78F80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466705" y="499624"/>
            <a:ext cx="914400" cy="914400"/>
          </a:xfrm>
          <a:prstGeom prst="rect">
            <a:avLst/>
          </a:prstGeom>
        </p:spPr>
      </p:pic>
    </p:spTree>
    <p:extLst>
      <p:ext uri="{BB962C8B-B14F-4D97-AF65-F5344CB8AC3E}">
        <p14:creationId xmlns:p14="http://schemas.microsoft.com/office/powerpoint/2010/main" val="42107301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22960" y="499624"/>
            <a:ext cx="10434320" cy="1356360"/>
          </a:xfrm>
        </p:spPr>
        <p:txBody>
          <a:bodyPr rtlCol="0"/>
          <a:lstStyle/>
          <a:p>
            <a:r>
              <a:rPr lang="en-US" altLang="zh-CN" dirty="0" smtClean="0"/>
              <a:t>12.3</a:t>
            </a:r>
            <a:r>
              <a:rPr lang="en-US" altLang="zh-CN" dirty="0"/>
              <a:t> </a:t>
            </a:r>
            <a:r>
              <a:rPr lang="zh-CN" altLang="zh-CN" dirty="0" smtClean="0"/>
              <a:t>能</a:t>
            </a:r>
            <a:r>
              <a:rPr lang="zh-CN" altLang="zh-CN" dirty="0"/>
              <a:t>指与所指之间的关系是怎样的？</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1320800" y="2021205"/>
            <a:ext cx="9871075" cy="5059680"/>
          </a:xfrm>
        </p:spPr>
        <p:txBody>
          <a:bodyPr>
            <a:normAutofit/>
          </a:bodyPr>
          <a:lstStyle/>
          <a:p>
            <a:pPr marL="45720" indent="0">
              <a:buNone/>
            </a:pPr>
            <a:r>
              <a:rPr lang="zh-CN" altLang="zh-CN" sz="2400" dirty="0"/>
              <a:t>能指与所指作为构成语言符号两方面的心理实体，它们二者之间的关系是任意性的，它们之间没有任何自然的联系。这也就解释了为什么青可以表示蓝色，蓝色也表示蓝色，这是由于不同时代人们约定俗成而导致的现象。</a:t>
            </a:r>
            <a:endParaRPr lang="en-US" altLang="zh-CN" sz="2400" dirty="0"/>
          </a:p>
          <a:p>
            <a:pPr marL="45720" indent="0">
              <a:buNone/>
            </a:pPr>
            <a:r>
              <a:rPr lang="zh-CN" altLang="zh-CN" sz="2400" dirty="0"/>
              <a:t>在这里的能指与所指的关系所体现的是语言的区别性特征之一：语言的任意性（</a:t>
            </a:r>
            <a:r>
              <a:rPr lang="en-US" altLang="zh-CN" sz="2400" dirty="0"/>
              <a:t>arbitrariness</a:t>
            </a:r>
            <a:r>
              <a:rPr lang="zh-CN" altLang="zh-CN" sz="2400" dirty="0"/>
              <a:t>）。与此同时，语言同时还具备其它的几种区别性特征：语言的双重性（</a:t>
            </a:r>
            <a:r>
              <a:rPr lang="en-US" altLang="zh-CN" sz="2400" dirty="0"/>
              <a:t>duality</a:t>
            </a:r>
            <a:r>
              <a:rPr lang="zh-CN" altLang="zh-CN" sz="2400" dirty="0"/>
              <a:t>）、能产性（</a:t>
            </a:r>
            <a:r>
              <a:rPr lang="en-US" altLang="zh-CN" sz="2400" dirty="0"/>
              <a:t>productivity</a:t>
            </a:r>
            <a:r>
              <a:rPr lang="zh-CN" altLang="zh-CN" sz="2400" dirty="0"/>
              <a:t>）、位移性（</a:t>
            </a:r>
            <a:r>
              <a:rPr lang="en-US" altLang="zh-CN" sz="2400" dirty="0"/>
              <a:t>displacement</a:t>
            </a:r>
            <a:r>
              <a:rPr lang="zh-CN" altLang="zh-CN" sz="2400" dirty="0"/>
              <a:t>）、可互换性（</a:t>
            </a:r>
            <a:r>
              <a:rPr lang="en-US" altLang="zh-CN" sz="2400" dirty="0"/>
              <a:t>changeability</a:t>
            </a:r>
            <a:r>
              <a:rPr lang="zh-CN" altLang="zh-CN" sz="2400" dirty="0"/>
              <a:t>）以及文化传递性（</a:t>
            </a:r>
            <a:r>
              <a:rPr lang="en-US" altLang="zh-CN" sz="2400" dirty="0"/>
              <a:t>cultural transmission</a:t>
            </a:r>
            <a:r>
              <a:rPr lang="zh-CN" altLang="zh-CN" sz="2400" dirty="0"/>
              <a:t>）。</a:t>
            </a:r>
            <a:endParaRPr lang="en-GB" altLang="zh-CN" sz="2400" dirty="0"/>
          </a:p>
        </p:txBody>
      </p:sp>
      <p:pic>
        <p:nvPicPr>
          <p:cNvPr id="7" name="图形 6" descr="教师">
            <a:extLst>
              <a:ext uri="{FF2B5EF4-FFF2-40B4-BE49-F238E27FC236}">
                <a16:creationId xmlns="" xmlns:a16="http://schemas.microsoft.com/office/drawing/2014/main" id="{D122C345-FFE3-43C8-8170-E3AD2A78F80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380980" y="613924"/>
            <a:ext cx="914400" cy="914400"/>
          </a:xfrm>
          <a:prstGeom prst="rect">
            <a:avLst/>
          </a:prstGeom>
        </p:spPr>
      </p:pic>
    </p:spTree>
    <p:extLst>
      <p:ext uri="{BB962C8B-B14F-4D97-AF65-F5344CB8AC3E}">
        <p14:creationId xmlns:p14="http://schemas.microsoft.com/office/powerpoint/2010/main" val="149968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smtClean="0"/>
              <a:t>12.4 </a:t>
            </a:r>
            <a:r>
              <a:rPr lang="zh-CN" altLang="zh-CN" dirty="0" smtClean="0"/>
              <a:t>意义</a:t>
            </a:r>
            <a:r>
              <a:rPr lang="zh-CN" altLang="zh-CN" dirty="0"/>
              <a:t>包括哪些类型？</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03910" y="1544955"/>
            <a:ext cx="10283190" cy="3352800"/>
          </a:xfrm>
        </p:spPr>
        <p:txBody>
          <a:bodyPr>
            <a:noAutofit/>
          </a:bodyPr>
          <a:lstStyle/>
          <a:p>
            <a:pPr marL="45720" indent="0">
              <a:lnSpc>
                <a:spcPct val="150000"/>
              </a:lnSpc>
              <a:spcBef>
                <a:spcPts val="0"/>
              </a:spcBef>
              <a:buNone/>
            </a:pPr>
            <a:r>
              <a:rPr lang="en-US" altLang="zh-CN" sz="2000" dirty="0"/>
              <a:t>Geoffrey Leech</a:t>
            </a:r>
            <a:r>
              <a:rPr lang="zh-CN" altLang="zh-CN" sz="2000" dirty="0"/>
              <a:t>（</a:t>
            </a:r>
            <a:r>
              <a:rPr lang="en-US" altLang="zh-CN" sz="2000" dirty="0"/>
              <a:t>1999</a:t>
            </a:r>
            <a:r>
              <a:rPr lang="zh-CN" altLang="zh-CN" sz="2000" dirty="0"/>
              <a:t>）在他的</a:t>
            </a:r>
            <a:r>
              <a:rPr lang="en-US" altLang="zh-CN" sz="2000" dirty="0"/>
              <a:t>Semantics</a:t>
            </a:r>
            <a:r>
              <a:rPr lang="zh-CN" altLang="zh-CN" sz="2000" dirty="0"/>
              <a:t>一书中对意义进行了划分，在他看来意义可分为七</a:t>
            </a:r>
            <a:r>
              <a:rPr lang="zh-CN" altLang="zh-CN" sz="2000" dirty="0" smtClean="0"/>
              <a:t>类</a:t>
            </a:r>
            <a:r>
              <a:rPr lang="zh-CN" altLang="en-US" sz="2000" dirty="0" smtClean="0"/>
              <a:t>：</a:t>
            </a:r>
            <a:endParaRPr lang="en-US" altLang="zh-CN" sz="2000" dirty="0" smtClean="0"/>
          </a:p>
          <a:p>
            <a:pPr lvl="0"/>
            <a:r>
              <a:rPr lang="zh-CN" altLang="zh-CN" sz="2000" dirty="0"/>
              <a:t>概念意义</a:t>
            </a:r>
            <a:r>
              <a:rPr lang="en-US" altLang="zh-CN" sz="2000" dirty="0"/>
              <a:t>(conceptual meaning)</a:t>
            </a:r>
            <a:r>
              <a:rPr lang="zh-CN" altLang="zh-CN" sz="2000" dirty="0"/>
              <a:t>：关于逻辑、认知或外延内容的意义。</a:t>
            </a:r>
          </a:p>
          <a:p>
            <a:pPr lvl="0"/>
            <a:r>
              <a:rPr lang="zh-CN" altLang="zh-CN" sz="2000" dirty="0"/>
              <a:t>内涵意义</a:t>
            </a:r>
            <a:r>
              <a:rPr lang="en-US" altLang="zh-CN" sz="2000" dirty="0"/>
              <a:t>(connotative meaning)</a:t>
            </a:r>
            <a:r>
              <a:rPr lang="zh-CN" altLang="zh-CN" sz="2000" dirty="0"/>
              <a:t>：通过语言所指事物来传递的意义。</a:t>
            </a:r>
          </a:p>
          <a:p>
            <a:pPr lvl="0"/>
            <a:r>
              <a:rPr lang="zh-CN" altLang="zh-CN" sz="2000" dirty="0"/>
              <a:t>社会意义</a:t>
            </a:r>
            <a:r>
              <a:rPr lang="en-US" altLang="zh-CN" sz="2000" dirty="0"/>
              <a:t>(social meaning)</a:t>
            </a:r>
            <a:r>
              <a:rPr lang="zh-CN" altLang="zh-CN" sz="2000" dirty="0"/>
              <a:t>：关于语言运用的社会环境的意义。</a:t>
            </a:r>
          </a:p>
          <a:p>
            <a:pPr lvl="0"/>
            <a:r>
              <a:rPr lang="zh-CN" altLang="zh-CN" sz="2000" dirty="0"/>
              <a:t>情感意义</a:t>
            </a:r>
            <a:r>
              <a:rPr lang="en-US" altLang="zh-CN" sz="2000" dirty="0"/>
              <a:t>(affective meaning)</a:t>
            </a:r>
            <a:r>
              <a:rPr lang="zh-CN" altLang="zh-CN" sz="2000" dirty="0"/>
              <a:t>：关于讲话人</a:t>
            </a:r>
            <a:r>
              <a:rPr lang="en-US" altLang="zh-CN" sz="2000" dirty="0"/>
              <a:t>/</a:t>
            </a:r>
            <a:r>
              <a:rPr lang="zh-CN" altLang="zh-CN" sz="2000" dirty="0"/>
              <a:t>写文章的人的情感和态度的意义。</a:t>
            </a:r>
          </a:p>
          <a:p>
            <a:pPr lvl="0"/>
            <a:r>
              <a:rPr lang="zh-CN" altLang="zh-CN" sz="2000" dirty="0"/>
              <a:t>反映意义</a:t>
            </a:r>
            <a:r>
              <a:rPr lang="en-US" altLang="zh-CN" sz="2000" dirty="0"/>
              <a:t>(reflected meaning)</a:t>
            </a:r>
            <a:r>
              <a:rPr lang="zh-CN" altLang="zh-CN" sz="2000" dirty="0"/>
              <a:t>：通过与同一个词语的另一个意义的联想来传递的意义。</a:t>
            </a:r>
          </a:p>
          <a:p>
            <a:pPr lvl="0"/>
            <a:r>
              <a:rPr lang="zh-CN" altLang="zh-CN" sz="2000" dirty="0"/>
              <a:t>搭配意义</a:t>
            </a:r>
            <a:r>
              <a:rPr lang="en-US" altLang="zh-CN" sz="2000" dirty="0"/>
              <a:t>(</a:t>
            </a:r>
            <a:r>
              <a:rPr lang="en-US" altLang="zh-CN" sz="2000" dirty="0" err="1"/>
              <a:t>collocative</a:t>
            </a:r>
            <a:r>
              <a:rPr lang="en-US" altLang="zh-CN" sz="2000" dirty="0"/>
              <a:t> meaning)</a:t>
            </a:r>
            <a:r>
              <a:rPr lang="zh-CN" altLang="zh-CN" sz="2000" dirty="0"/>
              <a:t>：通过经常与另一个词同时出现的词的联想来传递的意义。</a:t>
            </a:r>
          </a:p>
          <a:p>
            <a:pPr lvl="0"/>
            <a:r>
              <a:rPr lang="zh-CN" altLang="zh-CN" sz="2000" dirty="0"/>
              <a:t>主题意义</a:t>
            </a:r>
            <a:r>
              <a:rPr lang="en-US" altLang="zh-CN" sz="2000" dirty="0"/>
              <a:t>(thematic meaning)</a:t>
            </a:r>
            <a:r>
              <a:rPr lang="zh-CN" altLang="zh-CN" sz="2000" dirty="0"/>
              <a:t>：组织信息的方式（语序、强调手段）所传递的意义。</a:t>
            </a:r>
          </a:p>
          <a:p>
            <a:pPr marL="45720" indent="0">
              <a:lnSpc>
                <a:spcPct val="150000"/>
              </a:lnSpc>
              <a:spcBef>
                <a:spcPts val="0"/>
              </a:spcBef>
              <a:buNone/>
            </a:pPr>
            <a:endParaRPr lang="en-GB" altLang="zh-CN" sz="2000" dirty="0"/>
          </a:p>
        </p:txBody>
      </p:sp>
      <p:pic>
        <p:nvPicPr>
          <p:cNvPr id="7" name="图形 6" descr="教师">
            <a:extLst>
              <a:ext uri="{FF2B5EF4-FFF2-40B4-BE49-F238E27FC236}">
                <a16:creationId xmlns="" xmlns:a16="http://schemas.microsoft.com/office/drawing/2014/main" id="{40DB4CB1-6BD5-440B-AED9-0E9CA4C7840C}"/>
              </a:ext>
            </a:extLst>
          </p:cNvPr>
          <p:cNvPicPr>
            <a:picLocks noChangeAspect="1"/>
          </p:cNvPicPr>
          <p:nvPr/>
        </p:nvPicPr>
        <p:blipFill>
          <a:blip r:embed="rId3">
            <a:extLst>
              <a:ext uri="{96DAC541-7B7A-43D3-8B79-37D633B846F1}">
                <asvg:svgBlip xmlns="" xmlns:asvg="http://schemas.microsoft.com/office/drawing/2016/SVG/main" r:embed="rId5"/>
              </a:ext>
            </a:extLst>
          </a:blip>
          <a:stretch>
            <a:fillRect/>
          </a:stretch>
        </p:blipFill>
        <p:spPr>
          <a:xfrm>
            <a:off x="7359015" y="358532"/>
            <a:ext cx="914400" cy="914400"/>
          </a:xfrm>
          <a:prstGeom prst="rect">
            <a:avLst/>
          </a:prstGeom>
        </p:spPr>
      </p:pic>
    </p:spTree>
    <p:extLst>
      <p:ext uri="{BB962C8B-B14F-4D97-AF65-F5344CB8AC3E}">
        <p14:creationId xmlns:p14="http://schemas.microsoft.com/office/powerpoint/2010/main" val="10367827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smtClean="0"/>
              <a:t>12</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各种</a:t>
            </a:r>
            <a:r>
              <a:rPr lang="zh-CN" altLang="zh-CN" dirty="0"/>
              <a:t>意义类型都有哪些特点？</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409575" y="1380247"/>
            <a:ext cx="11664315" cy="5059680"/>
          </a:xfrm>
        </p:spPr>
        <p:txBody>
          <a:bodyPr>
            <a:normAutofit fontScale="85000" lnSpcReduction="20000"/>
          </a:bodyPr>
          <a:lstStyle/>
          <a:p>
            <a:pPr marL="45720" indent="0">
              <a:buNone/>
            </a:pPr>
            <a:r>
              <a:rPr lang="zh-CN" altLang="zh-CN" sz="2400" dirty="0" smtClean="0"/>
              <a:t>伍谦光</a:t>
            </a:r>
            <a:r>
              <a:rPr lang="zh-CN" altLang="zh-CN" sz="2400" dirty="0"/>
              <a:t>（</a:t>
            </a:r>
            <a:r>
              <a:rPr lang="en-US" altLang="zh-CN" sz="2400" dirty="0"/>
              <a:t>1986</a:t>
            </a:r>
            <a:r>
              <a:rPr lang="zh-CN" altLang="zh-CN" sz="2400" dirty="0"/>
              <a:t>）对七种意义特点的结语如下</a:t>
            </a:r>
            <a:r>
              <a:rPr lang="zh-CN" altLang="zh-CN" sz="2400" dirty="0" smtClean="0"/>
              <a:t>：</a:t>
            </a:r>
            <a:endParaRPr lang="en-US" altLang="zh-CN" sz="2400" dirty="0" smtClean="0"/>
          </a:p>
          <a:p>
            <a:pPr marL="45720" indent="0">
              <a:buNone/>
            </a:pPr>
            <a:r>
              <a:rPr lang="zh-CN" altLang="zh-CN" sz="2400" dirty="0" smtClean="0"/>
              <a:t>（</a:t>
            </a:r>
            <a:r>
              <a:rPr lang="en-US" altLang="zh-CN" sz="2400" dirty="0"/>
              <a:t>1</a:t>
            </a:r>
            <a:r>
              <a:rPr lang="zh-CN" altLang="zh-CN" sz="2400" dirty="0"/>
              <a:t>）概念意义是语言交际中所表达的最基本的意义，是语言交际的关键。也是收录在词典中的意义</a:t>
            </a:r>
            <a:r>
              <a:rPr lang="zh-CN" altLang="zh-CN" sz="2400" dirty="0" smtClean="0"/>
              <a:t>，</a:t>
            </a:r>
            <a:endParaRPr lang="en-US" altLang="zh-CN" sz="2400" dirty="0" smtClean="0"/>
          </a:p>
          <a:p>
            <a:pPr marL="45720" indent="0">
              <a:buNone/>
            </a:pPr>
            <a:r>
              <a:rPr lang="zh-CN" altLang="zh-CN" sz="2400" dirty="0" smtClean="0"/>
              <a:t>它</a:t>
            </a:r>
            <a:r>
              <a:rPr lang="zh-CN" altLang="zh-CN" sz="2400" dirty="0"/>
              <a:t>不会因人而异。它是对客观事物的反映，因此当客观事物发展了，它也会跟着改变。因此会有</a:t>
            </a:r>
            <a:r>
              <a:rPr lang="zh-CN" altLang="zh-CN" sz="2400" dirty="0" smtClean="0"/>
              <a:t>词义</a:t>
            </a:r>
            <a:endParaRPr lang="en-US" altLang="zh-CN" sz="2400" dirty="0" smtClean="0"/>
          </a:p>
          <a:p>
            <a:pPr marL="45720" indent="0">
              <a:buNone/>
            </a:pPr>
            <a:r>
              <a:rPr lang="zh-CN" altLang="zh-CN" sz="2400" dirty="0" smtClean="0"/>
              <a:t>的</a:t>
            </a:r>
            <a:r>
              <a:rPr lang="zh-CN" altLang="zh-CN" sz="2400" dirty="0"/>
              <a:t>扩大、词义的缩小以及词义的转换等现象</a:t>
            </a:r>
            <a:r>
              <a:rPr lang="zh-CN" altLang="zh-CN" sz="2400" dirty="0" smtClean="0"/>
              <a:t>。</a:t>
            </a:r>
            <a:endParaRPr lang="en-US" altLang="zh-CN" sz="2400" dirty="0" smtClean="0"/>
          </a:p>
          <a:p>
            <a:pPr marL="45720" indent="0">
              <a:buNone/>
            </a:pPr>
            <a:r>
              <a:rPr lang="zh-CN" altLang="zh-CN" sz="2400" dirty="0" smtClean="0"/>
              <a:t>（</a:t>
            </a:r>
            <a:r>
              <a:rPr lang="en-US" altLang="zh-CN" sz="2400" dirty="0"/>
              <a:t>2</a:t>
            </a:r>
            <a:r>
              <a:rPr lang="zh-CN" altLang="zh-CN" sz="2400" dirty="0"/>
              <a:t>）内涵意义是附加在概念意义上的意义，不是独立存在的。并且它往往和客观</a:t>
            </a:r>
            <a:r>
              <a:rPr lang="zh-CN" altLang="zh-CN" sz="2400" dirty="0" smtClean="0"/>
              <a:t>事</a:t>
            </a:r>
            <a:endParaRPr lang="en-US" altLang="zh-CN" sz="2400" dirty="0" smtClean="0"/>
          </a:p>
          <a:p>
            <a:pPr marL="45720" indent="0">
              <a:buNone/>
            </a:pPr>
            <a:r>
              <a:rPr lang="zh-CN" altLang="zh-CN" sz="2400" dirty="0" smtClean="0"/>
              <a:t>物</a:t>
            </a:r>
            <a:r>
              <a:rPr lang="zh-CN" altLang="zh-CN" sz="2400" dirty="0"/>
              <a:t>的本性和特点相关。如：“</a:t>
            </a:r>
            <a:r>
              <a:rPr lang="en-US" altLang="zh-CN" sz="2400" dirty="0"/>
              <a:t>pig</a:t>
            </a:r>
            <a:r>
              <a:rPr lang="zh-CN" altLang="zh-CN" sz="2400" dirty="0"/>
              <a:t>”一词蕴含的内涵意义就有脏的意思</a:t>
            </a:r>
            <a:r>
              <a:rPr lang="zh-CN" altLang="zh-CN" sz="2400" dirty="0" smtClean="0"/>
              <a:t>。</a:t>
            </a:r>
            <a:endParaRPr lang="en-US" altLang="zh-CN" sz="2400" dirty="0" smtClean="0"/>
          </a:p>
          <a:p>
            <a:pPr marL="45720" indent="0">
              <a:buNone/>
            </a:pPr>
            <a:r>
              <a:rPr lang="zh-CN" altLang="zh-CN" sz="2400" dirty="0" smtClean="0"/>
              <a:t>（</a:t>
            </a:r>
            <a:r>
              <a:rPr lang="en-US" altLang="zh-CN" sz="2400" dirty="0"/>
              <a:t>3</a:t>
            </a:r>
            <a:r>
              <a:rPr lang="zh-CN" altLang="zh-CN" sz="2400" dirty="0"/>
              <a:t>）社会意义体现说话的场合以及说话双方彼此之间的关系。它分为：</a:t>
            </a:r>
            <a:r>
              <a:rPr lang="en-US" altLang="zh-CN" sz="2400" dirty="0"/>
              <a:t>formal and literary</a:t>
            </a:r>
            <a:r>
              <a:rPr lang="zh-CN" altLang="zh-CN" sz="2400" dirty="0" smtClean="0"/>
              <a:t>；</a:t>
            </a:r>
            <a:endParaRPr lang="en-US" altLang="zh-CN" sz="2400" dirty="0" smtClean="0"/>
          </a:p>
          <a:p>
            <a:pPr marL="45720" indent="0">
              <a:buNone/>
            </a:pPr>
            <a:r>
              <a:rPr lang="en-US" altLang="zh-CN" sz="2400" dirty="0" smtClean="0"/>
              <a:t>colloquial</a:t>
            </a:r>
            <a:r>
              <a:rPr lang="zh-CN" altLang="zh-CN" sz="2400" dirty="0"/>
              <a:t>；</a:t>
            </a:r>
            <a:r>
              <a:rPr lang="en-US" altLang="zh-CN" sz="2400" dirty="0"/>
              <a:t>familiar</a:t>
            </a:r>
            <a:r>
              <a:rPr lang="zh-CN" altLang="zh-CN" sz="2400" dirty="0"/>
              <a:t>和</a:t>
            </a:r>
            <a:r>
              <a:rPr lang="en-US" altLang="zh-CN" sz="2400" dirty="0"/>
              <a:t>slang</a:t>
            </a:r>
            <a:r>
              <a:rPr lang="zh-CN" altLang="zh-CN" sz="2400" dirty="0" smtClean="0"/>
              <a:t>。</a:t>
            </a:r>
            <a:endParaRPr lang="en-US" altLang="zh-CN" sz="2400" dirty="0" smtClean="0"/>
          </a:p>
          <a:p>
            <a:pPr marL="45720" indent="0">
              <a:buNone/>
            </a:pPr>
            <a:r>
              <a:rPr lang="zh-CN" altLang="zh-CN" sz="2400" dirty="0" smtClean="0"/>
              <a:t>（</a:t>
            </a:r>
            <a:r>
              <a:rPr lang="en-US" altLang="zh-CN" sz="2400" dirty="0"/>
              <a:t>4</a:t>
            </a:r>
            <a:r>
              <a:rPr lang="zh-CN" altLang="zh-CN" sz="2400" dirty="0"/>
              <a:t>）情感意义则是通过概念意义、内涵意义或是社会意义，或者借助语调、语气</a:t>
            </a:r>
            <a:r>
              <a:rPr lang="zh-CN" altLang="zh-CN" sz="2400" dirty="0" smtClean="0"/>
              <a:t>、感叹词</a:t>
            </a:r>
            <a:r>
              <a:rPr lang="zh-CN" altLang="zh-CN" sz="2400" dirty="0"/>
              <a:t>得到表达</a:t>
            </a:r>
            <a:r>
              <a:rPr lang="zh-CN" altLang="zh-CN" sz="2400" dirty="0" smtClean="0"/>
              <a:t>。</a:t>
            </a:r>
            <a:endParaRPr lang="en-US" altLang="zh-CN" sz="2400" dirty="0" smtClean="0"/>
          </a:p>
          <a:p>
            <a:pPr marL="45720" indent="0">
              <a:buNone/>
            </a:pPr>
            <a:r>
              <a:rPr lang="zh-CN" altLang="zh-CN" sz="2400" dirty="0" smtClean="0"/>
              <a:t>（</a:t>
            </a:r>
            <a:r>
              <a:rPr lang="en-US" altLang="zh-CN" sz="2400" dirty="0"/>
              <a:t>5</a:t>
            </a:r>
            <a:r>
              <a:rPr lang="zh-CN" altLang="zh-CN" sz="2400" dirty="0"/>
              <a:t>）反映意义是当你听到或者看到一个词时所联想到的意义，伍谦光（</a:t>
            </a:r>
            <a:r>
              <a:rPr lang="en-US" altLang="zh-CN" sz="2400" dirty="0"/>
              <a:t>1986</a:t>
            </a:r>
            <a:r>
              <a:rPr lang="zh-CN" altLang="zh-CN" sz="2400" dirty="0"/>
              <a:t>）称其为联想</a:t>
            </a:r>
            <a:r>
              <a:rPr lang="zh-CN" altLang="zh-CN" sz="2400" dirty="0" smtClean="0"/>
              <a:t>意义。</a:t>
            </a:r>
            <a:endParaRPr lang="en-US" altLang="zh-CN" sz="2400" dirty="0" smtClean="0"/>
          </a:p>
          <a:p>
            <a:pPr marL="45720" indent="0">
              <a:buNone/>
            </a:pPr>
            <a:r>
              <a:rPr lang="zh-CN" altLang="zh-CN" sz="2400" dirty="0" smtClean="0"/>
              <a:t>（</a:t>
            </a:r>
            <a:r>
              <a:rPr lang="en-US" altLang="zh-CN" sz="2400" dirty="0"/>
              <a:t>6</a:t>
            </a:r>
            <a:r>
              <a:rPr lang="zh-CN" altLang="zh-CN" sz="2400" dirty="0"/>
              <a:t>）搭配意义是指适合用在某一上下文的意义，词搭配能力不同，则意义不同</a:t>
            </a:r>
            <a:r>
              <a:rPr lang="zh-CN" altLang="zh-CN" sz="2400" dirty="0" smtClean="0"/>
              <a:t>。</a:t>
            </a:r>
            <a:endParaRPr lang="en-US" altLang="zh-CN" sz="2400" dirty="0" smtClean="0"/>
          </a:p>
          <a:p>
            <a:pPr marL="45720" indent="0">
              <a:buNone/>
            </a:pPr>
            <a:r>
              <a:rPr lang="zh-CN" altLang="zh-CN" sz="2400" dirty="0" smtClean="0"/>
              <a:t>（</a:t>
            </a:r>
            <a:r>
              <a:rPr lang="en-US" altLang="zh-CN" sz="2400" dirty="0"/>
              <a:t>7</a:t>
            </a:r>
            <a:r>
              <a:rPr lang="zh-CN" altLang="zh-CN" sz="2400" dirty="0"/>
              <a:t>）主题意义是通过词序与强调方式体现出来的，如把重音放在一个句子的不同位置就导致不同</a:t>
            </a:r>
            <a:r>
              <a:rPr lang="zh-CN" altLang="zh-CN" sz="2400" dirty="0" smtClean="0"/>
              <a:t>主</a:t>
            </a:r>
            <a:endParaRPr lang="en-US" altLang="zh-CN" sz="2400" dirty="0" smtClean="0"/>
          </a:p>
          <a:p>
            <a:pPr marL="45720" indent="0">
              <a:buNone/>
            </a:pPr>
            <a:r>
              <a:rPr lang="zh-CN" altLang="zh-CN" sz="2400" dirty="0" smtClean="0"/>
              <a:t>题意</a:t>
            </a:r>
            <a:r>
              <a:rPr lang="zh-CN" altLang="zh-CN" sz="2400" dirty="0"/>
              <a:t>义的产生。</a:t>
            </a:r>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406890" y="342022"/>
            <a:ext cx="914400" cy="914400"/>
          </a:xfrm>
          <a:prstGeom prst="rect">
            <a:avLst/>
          </a:prstGeom>
        </p:spPr>
      </p:pic>
    </p:spTree>
    <p:extLst>
      <p:ext uri="{BB962C8B-B14F-4D97-AF65-F5344CB8AC3E}">
        <p14:creationId xmlns:p14="http://schemas.microsoft.com/office/powerpoint/2010/main" val="31288390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330592"/>
            <a:ext cx="10434320" cy="1356360"/>
          </a:xfrm>
        </p:spPr>
        <p:txBody>
          <a:bodyPr rtlCol="0"/>
          <a:lstStyle/>
          <a:p>
            <a:r>
              <a:rPr lang="en-US" altLang="zh-CN" dirty="0" smtClean="0"/>
              <a:t>12</a:t>
            </a:r>
            <a:r>
              <a:rPr lang="en-US" altLang="zh-CN" dirty="0" smtClean="0">
                <a:latin typeface="Microsoft YaHei UI" panose="020B0503020204020204" pitchFamily="34" charset="-122"/>
                <a:ea typeface="Microsoft YaHei UI" panose="020B0503020204020204" pitchFamily="34" charset="-122"/>
              </a:rPr>
              <a:t>.6 </a:t>
            </a:r>
            <a:r>
              <a:rPr lang="zh-CN" altLang="zh-CN" dirty="0" smtClean="0"/>
              <a:t>青</a:t>
            </a:r>
            <a:r>
              <a:rPr lang="zh-CN" altLang="zh-CN" dirty="0"/>
              <a:t>与蓝的意义有何差异？</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447675" y="1675522"/>
            <a:ext cx="11115675" cy="5059680"/>
          </a:xfrm>
        </p:spPr>
        <p:txBody>
          <a:bodyPr>
            <a:normAutofit/>
          </a:bodyPr>
          <a:lstStyle/>
          <a:p>
            <a:pPr marL="45720" indent="0">
              <a:buNone/>
            </a:pPr>
            <a:r>
              <a:rPr lang="zh-CN" altLang="zh-CN" sz="2400" dirty="0"/>
              <a:t>青与蓝之间的意义差异不在于概念意义，而在于内涵意义、情感意义与反映意义。</a:t>
            </a:r>
            <a:r>
              <a:rPr lang="zh-CN" altLang="zh-CN" sz="2400" dirty="0" smtClean="0"/>
              <a:t>在</a:t>
            </a:r>
            <a:r>
              <a:rPr lang="zh-CN" altLang="zh-CN" sz="2400" dirty="0"/>
              <a:t>内涵意义上，青有其自身的象征意义，在许慎（</a:t>
            </a:r>
            <a:r>
              <a:rPr lang="en-US" altLang="zh-CN" sz="2400" dirty="0"/>
              <a:t>2005</a:t>
            </a:r>
            <a:r>
              <a:rPr lang="zh-CN" altLang="zh-CN" sz="2400" dirty="0"/>
              <a:t>）的《说文解字》中说道：“青，东方色也</a:t>
            </a:r>
            <a:r>
              <a:rPr lang="zh-CN" altLang="zh-CN" sz="2400" dirty="0" smtClean="0"/>
              <a:t>。</a:t>
            </a:r>
            <a:r>
              <a:rPr lang="zh-CN" altLang="en-US" sz="2400" dirty="0" smtClean="0"/>
              <a:t>”</a:t>
            </a:r>
            <a:r>
              <a:rPr lang="zh-CN" altLang="zh-CN" sz="2400" dirty="0" smtClean="0"/>
              <a:t>青色</a:t>
            </a:r>
            <a:r>
              <a:rPr lang="zh-CN" altLang="zh-CN" sz="2400" dirty="0"/>
              <a:t>具有生命开始的象征</a:t>
            </a:r>
            <a:r>
              <a:rPr lang="zh-CN" altLang="zh-CN" sz="2400" dirty="0" smtClean="0"/>
              <a:t>。</a:t>
            </a:r>
            <a:endParaRPr lang="en-US" altLang="zh-CN" sz="2400" dirty="0" smtClean="0"/>
          </a:p>
          <a:p>
            <a:pPr marL="45720" indent="0">
              <a:buNone/>
            </a:pPr>
            <a:r>
              <a:rPr lang="zh-CN" altLang="zh-CN" sz="2400" dirty="0"/>
              <a:t>万海静（</a:t>
            </a:r>
            <a:r>
              <a:rPr lang="en-US" altLang="zh-CN" sz="2400" dirty="0"/>
              <a:t>2014</a:t>
            </a:r>
            <a:r>
              <a:rPr lang="zh-CN" altLang="zh-CN" sz="2400" dirty="0"/>
              <a:t>）对于“青”的语义进行了详细的分析，在该文中所指出的“青”的语义有十三种之多。下面是其中六种：</a:t>
            </a:r>
            <a:r>
              <a:rPr lang="en-US" altLang="zh-CN" sz="2400" dirty="0"/>
              <a:t>a. </a:t>
            </a:r>
            <a:r>
              <a:rPr lang="zh-CN" altLang="zh-CN" sz="2400" dirty="0"/>
              <a:t>表颜色，有绿色、蓝色和黑色。</a:t>
            </a:r>
            <a:r>
              <a:rPr lang="en-US" altLang="zh-CN" sz="2400" dirty="0"/>
              <a:t>b. </a:t>
            </a:r>
            <a:r>
              <a:rPr lang="zh-CN" altLang="zh-CN" sz="2400" dirty="0"/>
              <a:t>表年轻，如青春、青少年、知青、共青团等。</a:t>
            </a:r>
            <a:r>
              <a:rPr lang="en-US" altLang="zh-CN" sz="2400" dirty="0"/>
              <a:t>c. </a:t>
            </a:r>
            <a:r>
              <a:rPr lang="zh-CN" altLang="zh-CN" sz="2400" dirty="0"/>
              <a:t>表技艺高超、学术高深。如：炉火纯青。</a:t>
            </a:r>
            <a:r>
              <a:rPr lang="en-US" altLang="zh-CN" sz="2400" dirty="0"/>
              <a:t>d. </a:t>
            </a:r>
            <a:r>
              <a:rPr lang="zh-CN" altLang="zh-CN" sz="2400" dirty="0"/>
              <a:t>表为官清廉、公正。如：包青天、海青天等。</a:t>
            </a:r>
            <a:r>
              <a:rPr lang="en-US" altLang="zh-CN" sz="2400" dirty="0"/>
              <a:t>e. </a:t>
            </a:r>
            <a:r>
              <a:rPr lang="zh-CN" altLang="zh-CN" sz="2400" dirty="0"/>
              <a:t>表官职高、前途光明。如：青云直上。</a:t>
            </a:r>
            <a:r>
              <a:rPr lang="en-US" altLang="zh-CN" sz="2400" dirty="0"/>
              <a:t>f. </a:t>
            </a:r>
            <a:r>
              <a:rPr lang="zh-CN" altLang="zh-CN" sz="2400" dirty="0"/>
              <a:t>表幼稚的、无经验的、可怕的。如青梅竹马、青黄不接。这些是“青”的内涵意义，是“蓝”所不具备的。“青”从春秋战国到元明清，一直作为基本颜色词在使用。“蓝”表蓝色是唐朝开始使用的。后来，由于人们对颜色认知的进一步发展，以及语言使用精确性的提高，“青色”在表示颜色这一方面，人们更倾向于使用“蓝、绿、黑”，而不使用多义的“青”（万海静，</a:t>
            </a:r>
            <a:r>
              <a:rPr lang="en-US" altLang="zh-CN" sz="2400" dirty="0"/>
              <a:t>2014</a:t>
            </a:r>
            <a:r>
              <a:rPr lang="zh-CN" altLang="zh-CN" sz="2400" dirty="0"/>
              <a:t>）。</a:t>
            </a:r>
          </a:p>
          <a:p>
            <a:pPr marL="45720" indent="0">
              <a:buNone/>
            </a:pPr>
            <a:endParaRPr lang="zh-CN" altLang="zh-CN" sz="2400" dirty="0"/>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292465" y="522997"/>
            <a:ext cx="914400" cy="914400"/>
          </a:xfrm>
          <a:prstGeom prst="rect">
            <a:avLst/>
          </a:prstGeom>
        </p:spPr>
      </p:pic>
    </p:spTree>
    <p:extLst>
      <p:ext uri="{BB962C8B-B14F-4D97-AF65-F5344CB8AC3E}">
        <p14:creationId xmlns:p14="http://schemas.microsoft.com/office/powerpoint/2010/main" val="1391325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01516" y="749692"/>
            <a:ext cx="9875520" cy="1356360"/>
          </a:xfrm>
        </p:spPr>
        <p:txBody>
          <a:bodyPr rtlCol="0"/>
          <a:lstStyle/>
          <a:p>
            <a:r>
              <a:rPr lang="en-US" altLang="zh-CN" dirty="0" smtClean="0"/>
              <a:t>12.7 </a:t>
            </a:r>
            <a:r>
              <a:rPr lang="zh-CN" altLang="en-US" dirty="0" smtClean="0"/>
              <a:t>结语</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1023698" y="2382911"/>
            <a:ext cx="10434877" cy="5132314"/>
          </a:xfrm>
        </p:spPr>
        <p:txBody>
          <a:bodyPr>
            <a:noAutofit/>
          </a:bodyPr>
          <a:lstStyle/>
          <a:p>
            <a:pPr marL="45720" indent="0">
              <a:buNone/>
            </a:pPr>
            <a:r>
              <a:rPr lang="zh-CN" altLang="zh-CN" sz="2400" dirty="0"/>
              <a:t>“青”与“蓝”之间的关系显示出索绪尔（</a:t>
            </a:r>
            <a:r>
              <a:rPr lang="en-US" altLang="zh-CN" sz="2400" dirty="0"/>
              <a:t>1983</a:t>
            </a:r>
            <a:r>
              <a:rPr lang="zh-CN" altLang="zh-CN" sz="2400" dirty="0"/>
              <a:t>）所说的能指与所指之间的任意性关系。从最初的用“青”来表示蓝色，演变成后来人们更倾向于用“蓝”来表示蓝颜色。这些都是人们约定俗成的，有其背后的历史文化等因素。“青”在杜甫的《绝句》里是指的蓝颜色。也就是说“青”与“蓝”在这诗行中具有同样的概念意义，就着概念意义而言二者可以互换，但是“青”具备许多“蓝”所不具备的内涵意义。因此，不能用“蓝”来取代这首诗中“青天”的“青”。</a:t>
            </a:r>
          </a:p>
          <a:p>
            <a:endParaRPr lang="zh-CN" altLang="zh-CN" sz="2400" dirty="0"/>
          </a:p>
        </p:txBody>
      </p:sp>
    </p:spTree>
    <p:extLst>
      <p:ext uri="{BB962C8B-B14F-4D97-AF65-F5344CB8AC3E}">
        <p14:creationId xmlns:p14="http://schemas.microsoft.com/office/powerpoint/2010/main" val="6171862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201541" y="600159"/>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189214421"/>
              </p:ext>
            </p:extLst>
          </p:nvPr>
        </p:nvGraphicFramePr>
        <p:xfrm>
          <a:off x="1188243" y="2062358"/>
          <a:ext cx="6968332" cy="3675623"/>
        </p:xfrm>
        <a:graphic>
          <a:graphicData uri="http://schemas.openxmlformats.org/drawingml/2006/table">
            <a:tbl>
              <a:tblPr firstRow="1" bandRow="1">
                <a:tableStyleId>{5C22544A-7EE6-4342-B048-85BDC9FD1C3A}</a:tableStyleId>
              </a:tblPr>
              <a:tblGrid>
                <a:gridCol w="6968332">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202896">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10.1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10.2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10.3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隐喻理论包含哪些基本概念？</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10.4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隐喻在情爱山歌中是如何被应用的？</a:t>
                      </a:r>
                      <a:endPar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10.5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60280" y="819234"/>
            <a:ext cx="914479" cy="914479"/>
          </a:xfrm>
          <a:prstGeom prst="rect">
            <a:avLst/>
          </a:prstGeom>
        </p:spPr>
      </p:pic>
    </p:spTree>
    <p:extLst>
      <p:ext uri="{BB962C8B-B14F-4D97-AF65-F5344CB8AC3E}">
        <p14:creationId xmlns:p14="http://schemas.microsoft.com/office/powerpoint/2010/main" val="39424045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929005" y="825226"/>
            <a:ext cx="9966960" cy="2926080"/>
          </a:xfrm>
        </p:spPr>
        <p:txBody>
          <a:bodyPr rtlCol="0">
            <a:normAutofit/>
          </a:bodyPr>
          <a:lstStyle/>
          <a:p>
            <a:pPr rtl="0"/>
            <a:r>
              <a:rPr lang="en-US" altLang="zh-CN" dirty="0" smtClean="0"/>
              <a:t>13. </a:t>
            </a:r>
            <a:r>
              <a:rPr lang="zh-CN" altLang="en-US" dirty="0"/>
              <a:t>方言土语</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540784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172966" y="377353"/>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2855480432"/>
              </p:ext>
            </p:extLst>
          </p:nvPr>
        </p:nvGraphicFramePr>
        <p:xfrm>
          <a:off x="1159668" y="1776608"/>
          <a:ext cx="6968332" cy="4340766"/>
        </p:xfrm>
        <a:graphic>
          <a:graphicData uri="http://schemas.openxmlformats.org/drawingml/2006/table">
            <a:tbl>
              <a:tblPr firstRow="1" bandRow="1">
                <a:tableStyleId>{5C22544A-7EE6-4342-B048-85BDC9FD1C3A}</a:tableStyleId>
              </a:tblPr>
              <a:tblGrid>
                <a:gridCol w="6968332">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202896">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13.3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中国的方言格局是怎样的？</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13.4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语言分化为不同方言的原因是什么？</a:t>
                      </a:r>
                      <a:endPar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13.5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语言与社会的关系是什么？</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13.6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还有哪些语言分化现象？</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13.7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29799" y="600159"/>
            <a:ext cx="914479" cy="914479"/>
          </a:xfrm>
          <a:prstGeom prst="rect">
            <a:avLst/>
          </a:prstGeom>
        </p:spPr>
      </p:pic>
    </p:spTree>
    <p:extLst>
      <p:ext uri="{BB962C8B-B14F-4D97-AF65-F5344CB8AC3E}">
        <p14:creationId xmlns:p14="http://schemas.microsoft.com/office/powerpoint/2010/main" val="2509997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465847"/>
            <a:ext cx="9875520" cy="1356360"/>
          </a:xfrm>
        </p:spPr>
        <p:txBody>
          <a:bodyPr rtlCol="0"/>
          <a:lstStyle/>
          <a:p>
            <a:pPr rtl="0"/>
            <a:r>
              <a:rPr lang="en-US" altLang="zh-CN" dirty="0" smtClean="0"/>
              <a:t>13.1</a:t>
            </a:r>
            <a:r>
              <a:rPr lang="zh-CN" altLang="en-US" dirty="0" smtClean="0"/>
              <a:t> 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876286" y="608722"/>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9421" y="2444993"/>
            <a:ext cx="10708640" cy="5075947"/>
          </a:xfrm>
        </p:spPr>
        <p:txBody>
          <a:bodyPr>
            <a:noAutofit/>
          </a:bodyPr>
          <a:lstStyle/>
          <a:p>
            <a:pPr marL="45720" indent="0">
              <a:buNone/>
            </a:pPr>
            <a:r>
              <a:rPr lang="zh-CN" altLang="zh-CN" sz="2400" dirty="0"/>
              <a:t>在山西</a:t>
            </a:r>
            <a:r>
              <a:rPr lang="en-US" altLang="zh-CN" sz="2400" dirty="0"/>
              <a:t>, </a:t>
            </a:r>
            <a:r>
              <a:rPr lang="zh-CN" altLang="zh-CN" sz="2400" dirty="0"/>
              <a:t>对煤的名称分得很细</a:t>
            </a:r>
            <a:r>
              <a:rPr lang="en-US" altLang="zh-CN" sz="2400" dirty="0"/>
              <a:t>: </a:t>
            </a:r>
            <a:r>
              <a:rPr lang="zh-CN" altLang="zh-CN" sz="2400" dirty="0"/>
              <a:t>粉状煤叫</a:t>
            </a:r>
            <a:r>
              <a:rPr lang="en-US" altLang="zh-CN" sz="2400" dirty="0"/>
              <a:t>“</a:t>
            </a:r>
            <a:r>
              <a:rPr lang="zh-CN" altLang="zh-CN" sz="2400" dirty="0"/>
              <a:t>煤</a:t>
            </a:r>
            <a:r>
              <a:rPr lang="en-US" altLang="zh-CN" sz="2400" dirty="0"/>
              <a:t>”, </a:t>
            </a:r>
            <a:r>
              <a:rPr lang="zh-CN" altLang="zh-CN" sz="2400" dirty="0"/>
              <a:t>块状煤叫</a:t>
            </a:r>
            <a:r>
              <a:rPr lang="en-US" altLang="zh-CN" sz="2400" dirty="0"/>
              <a:t>“</a:t>
            </a:r>
            <a:r>
              <a:rPr lang="zh-CN" altLang="zh-CN" sz="2400" dirty="0"/>
              <a:t>炭</a:t>
            </a:r>
            <a:r>
              <a:rPr lang="en-US" altLang="zh-CN" sz="2400" dirty="0"/>
              <a:t>”, </a:t>
            </a:r>
            <a:r>
              <a:rPr lang="zh-CN" altLang="zh-CN" sz="2400" dirty="0"/>
              <a:t>块状无烟煤叫</a:t>
            </a:r>
            <a:r>
              <a:rPr lang="en-US" altLang="zh-CN" sz="2400" dirty="0"/>
              <a:t>“</a:t>
            </a:r>
            <a:r>
              <a:rPr lang="zh-CN" altLang="zh-CN" sz="2400" dirty="0"/>
              <a:t>笨炭</a:t>
            </a:r>
            <a:r>
              <a:rPr lang="en-US" altLang="zh-CN" sz="2400" dirty="0"/>
              <a:t>”, </a:t>
            </a:r>
            <a:r>
              <a:rPr lang="zh-CN" altLang="zh-CN" sz="2400" dirty="0"/>
              <a:t>块状有烟煤叫</a:t>
            </a:r>
            <a:r>
              <a:rPr lang="en-US" altLang="zh-CN" sz="2400" dirty="0"/>
              <a:t>“</a:t>
            </a:r>
            <a:r>
              <a:rPr lang="zh-CN" altLang="zh-CN" sz="2400" dirty="0"/>
              <a:t>希炭</a:t>
            </a:r>
            <a:r>
              <a:rPr lang="en-US" altLang="zh-CN" sz="2400" dirty="0"/>
              <a:t>”, </a:t>
            </a:r>
            <a:r>
              <a:rPr lang="zh-CN" altLang="zh-CN" sz="2400" dirty="0"/>
              <a:t>块状焦炭叫</a:t>
            </a:r>
            <a:r>
              <a:rPr lang="en-US" altLang="zh-CN" sz="2400" dirty="0"/>
              <a:t>“</a:t>
            </a:r>
            <a:r>
              <a:rPr lang="zh-CN" altLang="zh-CN" sz="2400" dirty="0"/>
              <a:t>蓝炭</a:t>
            </a:r>
            <a:r>
              <a:rPr lang="en-US" altLang="zh-CN" sz="2400" dirty="0"/>
              <a:t>”, </a:t>
            </a:r>
            <a:r>
              <a:rPr lang="zh-CN" altLang="zh-CN" sz="2400" dirty="0"/>
              <a:t>大块状煤叫</a:t>
            </a:r>
            <a:r>
              <a:rPr lang="en-US" altLang="zh-CN" sz="2400" dirty="0"/>
              <a:t>“</a:t>
            </a:r>
            <a:r>
              <a:rPr lang="zh-CN" altLang="zh-CN" sz="2400" dirty="0"/>
              <a:t>炭块</a:t>
            </a:r>
            <a:r>
              <a:rPr lang="en-US" altLang="zh-CN" sz="2400" dirty="0"/>
              <a:t>”, </a:t>
            </a:r>
            <a:r>
              <a:rPr lang="zh-CN" altLang="zh-CN" sz="2400" dirty="0"/>
              <a:t>碎煤块叫</a:t>
            </a:r>
            <a:r>
              <a:rPr lang="en-US" altLang="zh-CN" sz="2400" dirty="0"/>
              <a:t>“</a:t>
            </a:r>
            <a:r>
              <a:rPr lang="zh-CN" altLang="zh-CN" sz="2400" dirty="0"/>
              <a:t>炭块儿</a:t>
            </a:r>
            <a:r>
              <a:rPr lang="en-US" altLang="zh-CN" sz="2400" dirty="0"/>
              <a:t>”, </a:t>
            </a:r>
            <a:r>
              <a:rPr lang="zh-CN" altLang="zh-CN" sz="2400" dirty="0"/>
              <a:t>煤核儿叫</a:t>
            </a:r>
            <a:r>
              <a:rPr lang="en-US" altLang="zh-CN" sz="2400" dirty="0"/>
              <a:t>“</a:t>
            </a:r>
            <a:r>
              <a:rPr lang="zh-CN" altLang="zh-CN" sz="2400" dirty="0"/>
              <a:t>撂炭</a:t>
            </a:r>
            <a:r>
              <a:rPr lang="en-US" altLang="zh-CN" sz="2400" dirty="0"/>
              <a:t>”, </a:t>
            </a:r>
            <a:r>
              <a:rPr lang="zh-CN" altLang="zh-CN" sz="2400" dirty="0"/>
              <a:t>等等。而在我国的南方</a:t>
            </a:r>
            <a:r>
              <a:rPr lang="en-US" altLang="zh-CN" sz="2400" dirty="0"/>
              <a:t>, </a:t>
            </a:r>
            <a:r>
              <a:rPr lang="zh-CN" altLang="zh-CN" sz="2400" dirty="0"/>
              <a:t>对煤的称呼较少</a:t>
            </a:r>
            <a:r>
              <a:rPr lang="en-US" altLang="zh-CN" sz="2400" dirty="0"/>
              <a:t>, </a:t>
            </a:r>
            <a:r>
              <a:rPr lang="zh-CN" altLang="zh-CN" sz="2400" dirty="0"/>
              <a:t>山西对煤的各种称呼在南方一般都叫</a:t>
            </a:r>
            <a:r>
              <a:rPr lang="en-US" altLang="zh-CN" sz="2400" dirty="0"/>
              <a:t>“</a:t>
            </a:r>
            <a:r>
              <a:rPr lang="zh-CN" altLang="zh-CN" sz="2400" dirty="0"/>
              <a:t>煤</a:t>
            </a:r>
            <a:r>
              <a:rPr lang="en-US" altLang="zh-CN" sz="2400" dirty="0"/>
              <a:t>”</a:t>
            </a:r>
            <a:r>
              <a:rPr lang="zh-CN" altLang="zh-CN" sz="2400" dirty="0"/>
              <a:t>或者</a:t>
            </a:r>
            <a:r>
              <a:rPr lang="en-US" altLang="zh-CN" sz="2400" dirty="0"/>
              <a:t>“</a:t>
            </a:r>
            <a:r>
              <a:rPr lang="zh-CN" altLang="zh-CN" sz="2400" dirty="0"/>
              <a:t>煤炭</a:t>
            </a:r>
            <a:r>
              <a:rPr lang="en-US" altLang="zh-CN" sz="2400" dirty="0"/>
              <a:t>”</a:t>
            </a:r>
            <a:r>
              <a:rPr lang="zh-CN" altLang="zh-CN" sz="2400" dirty="0"/>
              <a:t>。以上对煤的称呼一多一寡的现象表明</a:t>
            </a:r>
            <a:r>
              <a:rPr lang="en-US" altLang="zh-CN" sz="2400" dirty="0"/>
              <a:t>, </a:t>
            </a:r>
            <a:r>
              <a:rPr lang="zh-CN" altLang="zh-CN" sz="2400" dirty="0"/>
              <a:t>山西是我国的产煤基地</a:t>
            </a:r>
            <a:r>
              <a:rPr lang="en-US" altLang="zh-CN" sz="2400" dirty="0"/>
              <a:t>, </a:t>
            </a:r>
            <a:r>
              <a:rPr lang="zh-CN" altLang="zh-CN" sz="2400" dirty="0"/>
              <a:t>南方却不是。同理</a:t>
            </a:r>
            <a:r>
              <a:rPr lang="en-US" altLang="zh-CN" sz="2400" dirty="0"/>
              <a:t>, </a:t>
            </a:r>
            <a:r>
              <a:rPr lang="zh-CN" altLang="zh-CN" sz="2400" dirty="0"/>
              <a:t>南方有</a:t>
            </a:r>
            <a:r>
              <a:rPr lang="en-US" altLang="zh-CN" sz="2400" dirty="0"/>
              <a:t>“</a:t>
            </a:r>
            <a:r>
              <a:rPr lang="zh-CN" altLang="zh-CN" sz="2400" dirty="0"/>
              <a:t>柑</a:t>
            </a:r>
            <a:r>
              <a:rPr lang="en-US" altLang="zh-CN" sz="2400" dirty="0"/>
              <a:t>”</a:t>
            </a:r>
            <a:r>
              <a:rPr lang="zh-CN" altLang="zh-CN" sz="2400" dirty="0"/>
              <a:t>、</a:t>
            </a:r>
            <a:r>
              <a:rPr lang="en-US" altLang="zh-CN" sz="2400" dirty="0"/>
              <a:t>“</a:t>
            </a:r>
            <a:r>
              <a:rPr lang="zh-CN" altLang="zh-CN" sz="2400" dirty="0"/>
              <a:t>橘</a:t>
            </a:r>
            <a:r>
              <a:rPr lang="en-US" altLang="zh-CN" sz="2400" dirty="0"/>
              <a:t>”</a:t>
            </a:r>
            <a:r>
              <a:rPr lang="zh-CN" altLang="zh-CN" sz="2400" dirty="0"/>
              <a:t>、</a:t>
            </a:r>
            <a:r>
              <a:rPr lang="en-US" altLang="zh-CN" sz="2400" dirty="0"/>
              <a:t>“</a:t>
            </a:r>
            <a:r>
              <a:rPr lang="zh-CN" altLang="zh-CN" sz="2400" dirty="0"/>
              <a:t>橙</a:t>
            </a:r>
            <a:r>
              <a:rPr lang="en-US" altLang="zh-CN" sz="2400" dirty="0"/>
              <a:t>”</a:t>
            </a:r>
            <a:r>
              <a:rPr lang="zh-CN" altLang="zh-CN" sz="2400" dirty="0"/>
              <a:t>之分</a:t>
            </a:r>
            <a:r>
              <a:rPr lang="en-US" altLang="zh-CN" sz="2400" dirty="0"/>
              <a:t>, </a:t>
            </a:r>
            <a:r>
              <a:rPr lang="zh-CN" altLang="zh-CN" sz="2400" dirty="0"/>
              <a:t>北方则统称为</a:t>
            </a:r>
            <a:r>
              <a:rPr lang="en-US" altLang="zh-CN" sz="2400" dirty="0"/>
              <a:t>“</a:t>
            </a:r>
            <a:r>
              <a:rPr lang="zh-CN" altLang="zh-CN" sz="2400" dirty="0"/>
              <a:t>橘</a:t>
            </a:r>
            <a:r>
              <a:rPr lang="en-US" altLang="zh-CN" sz="2400" dirty="0"/>
              <a:t>”; </a:t>
            </a:r>
            <a:r>
              <a:rPr lang="zh-CN" altLang="zh-CN" sz="2400" dirty="0"/>
              <a:t>沿海沿江地区对各种鱼有不同的叫法</a:t>
            </a:r>
            <a:r>
              <a:rPr lang="en-US" altLang="zh-CN" sz="2400" dirty="0"/>
              <a:t>,</a:t>
            </a:r>
            <a:r>
              <a:rPr lang="zh-CN" altLang="zh-CN" sz="2400" dirty="0"/>
              <a:t>而在其他许多地区却统称为</a:t>
            </a:r>
            <a:r>
              <a:rPr lang="en-US" altLang="zh-CN" sz="2400" dirty="0"/>
              <a:t>“</a:t>
            </a:r>
            <a:r>
              <a:rPr lang="zh-CN" altLang="zh-CN" sz="2400" dirty="0"/>
              <a:t>鱼</a:t>
            </a:r>
            <a:r>
              <a:rPr lang="en-US" altLang="zh-CN" sz="2400" dirty="0"/>
              <a:t>”</a:t>
            </a:r>
            <a:r>
              <a:rPr lang="zh-CN" altLang="zh-CN" sz="2400" dirty="0"/>
              <a:t>。这说明</a:t>
            </a:r>
            <a:r>
              <a:rPr lang="en-US" altLang="zh-CN" sz="2400" dirty="0"/>
              <a:t>, </a:t>
            </a:r>
            <a:r>
              <a:rPr lang="zh-CN" altLang="zh-CN" sz="2400" dirty="0"/>
              <a:t>柑橘主要产于南方</a:t>
            </a:r>
            <a:r>
              <a:rPr lang="en-US" altLang="zh-CN" sz="2400" dirty="0"/>
              <a:t>, </a:t>
            </a:r>
            <a:r>
              <a:rPr lang="zh-CN" altLang="zh-CN" sz="2400" dirty="0"/>
              <a:t>鱼主要产于沿江沿海一带。</a:t>
            </a:r>
          </a:p>
        </p:txBody>
      </p:sp>
    </p:spTree>
    <p:extLst>
      <p:ext uri="{BB962C8B-B14F-4D97-AF65-F5344CB8AC3E}">
        <p14:creationId xmlns:p14="http://schemas.microsoft.com/office/powerpoint/2010/main" val="4447056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416" y="853440"/>
            <a:ext cx="9875520" cy="1356360"/>
          </a:xfrm>
        </p:spPr>
        <p:txBody>
          <a:bodyPr rtlCol="0"/>
          <a:lstStyle/>
          <a:p>
            <a:pPr rtl="0"/>
            <a:r>
              <a:rPr lang="en-GB" altLang="zh-CN" dirty="0" smtClean="0"/>
              <a:t>13.2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14425" y="2667000"/>
            <a:ext cx="10195560" cy="4038600"/>
          </a:xfrm>
        </p:spPr>
        <p:txBody>
          <a:bodyPr/>
          <a:lstStyle/>
          <a:p>
            <a:pPr marL="45720" indent="0">
              <a:buNone/>
            </a:pPr>
            <a:r>
              <a:rPr lang="en-US" altLang="zh-CN" sz="2800" dirty="0" smtClean="0"/>
              <a:t>1</a:t>
            </a:r>
            <a:r>
              <a:rPr lang="zh-CN" altLang="en-US" sz="2800" dirty="0" smtClean="0"/>
              <a:t>）</a:t>
            </a:r>
            <a:r>
              <a:rPr lang="zh-CN" altLang="zh-CN" sz="2800" dirty="0" smtClean="0"/>
              <a:t>中国</a:t>
            </a:r>
            <a:r>
              <a:rPr lang="zh-CN" altLang="zh-CN" sz="2800" dirty="0"/>
              <a:t>的方言格局是什么</a:t>
            </a:r>
            <a:r>
              <a:rPr lang="zh-CN" altLang="zh-CN" sz="2800" dirty="0" smtClean="0"/>
              <a:t>？</a:t>
            </a:r>
            <a:endParaRPr lang="en-US" altLang="zh-CN" sz="2800" dirty="0" smtClean="0"/>
          </a:p>
          <a:p>
            <a:pPr marL="45720" indent="0">
              <a:buNone/>
            </a:pPr>
            <a:r>
              <a:rPr lang="en-US" altLang="zh-CN" sz="2800" dirty="0" smtClean="0"/>
              <a:t>2</a:t>
            </a:r>
            <a:r>
              <a:rPr lang="zh-CN" altLang="en-US" sz="2800" dirty="0" smtClean="0"/>
              <a:t>）</a:t>
            </a:r>
            <a:r>
              <a:rPr lang="zh-CN" altLang="zh-CN" sz="2800" dirty="0" smtClean="0"/>
              <a:t>语言</a:t>
            </a:r>
            <a:r>
              <a:rPr lang="zh-CN" altLang="zh-CN" sz="2800" dirty="0"/>
              <a:t>分化为不同方言的原因是什么</a:t>
            </a:r>
            <a:r>
              <a:rPr lang="zh-CN" altLang="zh-CN" sz="2800" dirty="0" smtClean="0"/>
              <a:t>？</a:t>
            </a:r>
            <a:endParaRPr lang="en-US" altLang="zh-CN" sz="2800" dirty="0" smtClean="0"/>
          </a:p>
          <a:p>
            <a:pPr marL="45720" indent="0">
              <a:buNone/>
            </a:pPr>
            <a:r>
              <a:rPr lang="en-US" altLang="zh-CN" sz="2800" dirty="0" smtClean="0"/>
              <a:t>3</a:t>
            </a:r>
            <a:r>
              <a:rPr lang="zh-CN" altLang="en-US" sz="2800" dirty="0" smtClean="0"/>
              <a:t>）</a:t>
            </a:r>
            <a:r>
              <a:rPr lang="zh-CN" altLang="zh-CN" sz="2800" dirty="0" smtClean="0"/>
              <a:t>语言</a:t>
            </a:r>
            <a:r>
              <a:rPr lang="zh-CN" altLang="zh-CN" sz="2800" dirty="0"/>
              <a:t>与社会之间的关系是什么</a:t>
            </a:r>
            <a:r>
              <a:rPr lang="zh-CN" altLang="zh-CN" sz="2800" dirty="0" smtClean="0"/>
              <a:t>？</a:t>
            </a:r>
            <a:endParaRPr lang="en-US" altLang="zh-CN" sz="2800" dirty="0" smtClean="0"/>
          </a:p>
          <a:p>
            <a:pPr marL="45720" indent="0">
              <a:buNone/>
            </a:pPr>
            <a:r>
              <a:rPr lang="en-US" altLang="zh-CN" sz="2800" dirty="0" smtClean="0"/>
              <a:t>4</a:t>
            </a:r>
            <a:r>
              <a:rPr lang="zh-CN" altLang="en-US" sz="2800" dirty="0" smtClean="0"/>
              <a:t>）</a:t>
            </a:r>
            <a:r>
              <a:rPr lang="zh-CN" altLang="zh-CN" sz="2800" dirty="0" smtClean="0"/>
              <a:t>社会上</a:t>
            </a:r>
            <a:r>
              <a:rPr lang="zh-CN" altLang="zh-CN" sz="2800" dirty="0"/>
              <a:t>还有哪些语言分化现象？</a:t>
            </a:r>
          </a:p>
          <a:p>
            <a:pPr marL="45720" indent="0">
              <a:buNone/>
            </a:pPr>
            <a:r>
              <a:rPr lang="en-US" altLang="zh-CN" sz="2800" dirty="0"/>
              <a:t> </a:t>
            </a:r>
            <a:endParaRPr lang="zh-CN" altLang="zh-CN" sz="2800" dirty="0"/>
          </a:p>
          <a:p>
            <a:pPr marL="45720" indent="0" algn="just">
              <a:buNone/>
            </a:pPr>
            <a:endParaRPr lang="en-GB" altLang="zh-CN" sz="2800"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654165" y="95631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019346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91991" y="282967"/>
            <a:ext cx="9875520" cy="1356360"/>
          </a:xfrm>
        </p:spPr>
        <p:txBody>
          <a:bodyPr rtlCol="0"/>
          <a:lstStyle/>
          <a:p>
            <a:r>
              <a:rPr lang="en-US" altLang="zh-CN" dirty="0" smtClean="0"/>
              <a:t>13.3 </a:t>
            </a:r>
            <a:r>
              <a:rPr lang="zh-CN" altLang="zh-CN" dirty="0" smtClean="0"/>
              <a:t>中国</a:t>
            </a:r>
            <a:r>
              <a:rPr lang="zh-CN" altLang="zh-CN" dirty="0"/>
              <a:t>的方言格局是怎样的？</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914400" y="1980361"/>
            <a:ext cx="10448925" cy="5132314"/>
          </a:xfrm>
        </p:spPr>
        <p:txBody>
          <a:bodyPr>
            <a:noAutofit/>
          </a:bodyPr>
          <a:lstStyle/>
          <a:p>
            <a:pPr marL="45720" indent="0">
              <a:buNone/>
            </a:pPr>
            <a:r>
              <a:rPr lang="zh-CN" altLang="zh-CN" sz="2400" dirty="0"/>
              <a:t>汉语的方言实际上组成了一个语族</a:t>
            </a:r>
            <a:r>
              <a:rPr lang="en-US" altLang="zh-CN" sz="2400" dirty="0"/>
              <a:t>, </a:t>
            </a:r>
            <a:r>
              <a:rPr lang="zh-CN" altLang="zh-CN" sz="2400" dirty="0"/>
              <a:t>闽、客、吴、粤、赣、湘及北方方言是不同的语支。吴方言有</a:t>
            </a:r>
            <a:r>
              <a:rPr lang="en-US" altLang="zh-CN" sz="2400" dirty="0"/>
              <a:t>5</a:t>
            </a:r>
            <a:r>
              <a:rPr lang="zh-CN" altLang="zh-CN" sz="2400" dirty="0"/>
              <a:t>种次方言</a:t>
            </a:r>
            <a:r>
              <a:rPr lang="en-US" altLang="zh-CN" sz="2400" dirty="0"/>
              <a:t>, </a:t>
            </a:r>
            <a:r>
              <a:rPr lang="zh-CN" altLang="zh-CN" sz="2400" dirty="0"/>
              <a:t>相当于</a:t>
            </a:r>
            <a:r>
              <a:rPr lang="en-US" altLang="zh-CN" sz="2400" dirty="0"/>
              <a:t>5 </a:t>
            </a:r>
            <a:r>
              <a:rPr lang="zh-CN" altLang="zh-CN" sz="2400" dirty="0"/>
              <a:t>种不同的语言</a:t>
            </a:r>
            <a:r>
              <a:rPr lang="en-US" altLang="zh-CN" sz="2400" dirty="0"/>
              <a:t>( </a:t>
            </a:r>
            <a:r>
              <a:rPr lang="zh-CN" altLang="zh-CN" sz="2400" dirty="0"/>
              <a:t>或土语群</a:t>
            </a:r>
            <a:r>
              <a:rPr lang="en-US" altLang="zh-CN" sz="2400" dirty="0"/>
              <a:t>)(</a:t>
            </a:r>
            <a:r>
              <a:rPr lang="zh-CN" altLang="zh-CN" sz="2400" dirty="0"/>
              <a:t>吴安其</a:t>
            </a:r>
            <a:r>
              <a:rPr lang="en-US" altLang="zh-CN" sz="2400" dirty="0"/>
              <a:t>,1999:7)</a:t>
            </a:r>
            <a:r>
              <a:rPr lang="zh-CN" altLang="zh-CN" sz="2400" dirty="0"/>
              <a:t>。</a:t>
            </a:r>
          </a:p>
          <a:p>
            <a:pPr marL="45720" indent="0">
              <a:buNone/>
            </a:pPr>
            <a:r>
              <a:rPr lang="zh-CN" altLang="zh-CN" sz="2400" dirty="0"/>
              <a:t>北方方言作为汉语史的主要研究对象</a:t>
            </a:r>
            <a:r>
              <a:rPr lang="en-US" altLang="zh-CN" sz="2400" dirty="0"/>
              <a:t>,</a:t>
            </a:r>
            <a:r>
              <a:rPr lang="zh-CN" altLang="zh-CN" sz="2400" dirty="0"/>
              <a:t>又作为其他方言的主要比较对象</a:t>
            </a:r>
            <a:r>
              <a:rPr lang="en-US" altLang="zh-CN" sz="2400" dirty="0"/>
              <a:t>, </a:t>
            </a:r>
            <a:r>
              <a:rPr lang="zh-CN" altLang="zh-CN" sz="2400" dirty="0"/>
              <a:t>在方言研究中是很重要的。由于有《切韵》为依据</a:t>
            </a:r>
            <a:r>
              <a:rPr lang="en-US" altLang="zh-CN" sz="2400" dirty="0"/>
              <a:t>, </a:t>
            </a:r>
            <a:r>
              <a:rPr lang="zh-CN" altLang="zh-CN" sz="2400" dirty="0"/>
              <a:t>我们对汉语一些方言的语音演变史有了一定的认识。</a:t>
            </a:r>
            <a:endParaRPr lang="en-US" altLang="zh-CN" sz="2400" dirty="0"/>
          </a:p>
          <a:p>
            <a:pPr marL="45720" indent="0">
              <a:buNone/>
            </a:pPr>
            <a:r>
              <a:rPr lang="zh-CN" altLang="zh-CN" sz="2400" dirty="0"/>
              <a:t>如吴方言保存着中古全浊声母</a:t>
            </a:r>
            <a:r>
              <a:rPr lang="en-US" altLang="zh-CN" sz="2400" dirty="0"/>
              <a:t>, </a:t>
            </a:r>
            <a:r>
              <a:rPr lang="zh-CN" altLang="zh-CN" sz="2400" dirty="0"/>
              <a:t>塞音、塞擦音仍为三分。</a:t>
            </a:r>
            <a:endParaRPr lang="en-US" altLang="zh-CN" sz="2400" dirty="0"/>
          </a:p>
          <a:p>
            <a:pPr marL="45720" indent="0">
              <a:buNone/>
            </a:pPr>
            <a:r>
              <a:rPr lang="zh-CN" altLang="zh-CN" sz="2400" dirty="0"/>
              <a:t>闽方言保存有上古重唇轻唇不分</a:t>
            </a:r>
            <a:r>
              <a:rPr lang="en-US" altLang="zh-CN" sz="2400" dirty="0"/>
              <a:t>, </a:t>
            </a:r>
            <a:r>
              <a:rPr lang="zh-CN" altLang="zh-CN" sz="2400" dirty="0"/>
              <a:t>舌上归舌头的特征亦因此可与其他方言区分开来。</a:t>
            </a:r>
          </a:p>
          <a:p>
            <a:pPr marL="45720" indent="0">
              <a:buNone/>
            </a:pPr>
            <a:endParaRPr lang="zh-CN" altLang="zh-CN" sz="2400" dirty="0"/>
          </a:p>
          <a:p>
            <a:pPr marL="45720" indent="0" algn="just">
              <a:lnSpc>
                <a:spcPct val="150000"/>
              </a:lnSpc>
              <a:spcBef>
                <a:spcPts val="0"/>
              </a:spcBef>
              <a:buNone/>
            </a:pPr>
            <a:endParaRPr lang="en-GB" sz="2400" dirty="0"/>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8851242" y="770607"/>
            <a:ext cx="914479" cy="914479"/>
          </a:xfrm>
          <a:prstGeom prst="rect">
            <a:avLst/>
          </a:prstGeom>
        </p:spPr>
      </p:pic>
    </p:spTree>
    <p:extLst>
      <p:ext uri="{BB962C8B-B14F-4D97-AF65-F5344CB8AC3E}">
        <p14:creationId xmlns:p14="http://schemas.microsoft.com/office/powerpoint/2010/main" val="31267141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782320" y="435367"/>
            <a:ext cx="10434320" cy="1356360"/>
          </a:xfrm>
        </p:spPr>
        <p:txBody>
          <a:bodyPr rtlCol="0"/>
          <a:lstStyle/>
          <a:p>
            <a:r>
              <a:rPr lang="en-US" altLang="zh-CN" dirty="0" smtClean="0"/>
              <a:t>13</a:t>
            </a:r>
            <a:r>
              <a:rPr lang="en-US" altLang="zh-CN" dirty="0" smtClean="0">
                <a:latin typeface="Microsoft YaHei UI" panose="020B0503020204020204" pitchFamily="34" charset="-122"/>
                <a:ea typeface="Microsoft YaHei UI" panose="020B0503020204020204" pitchFamily="34" charset="-122"/>
              </a:rPr>
              <a:t>.4 </a:t>
            </a:r>
            <a:r>
              <a:rPr lang="zh-CN" altLang="zh-CN" dirty="0" smtClean="0"/>
              <a:t>语言</a:t>
            </a:r>
            <a:r>
              <a:rPr lang="zh-CN" altLang="zh-CN" dirty="0"/>
              <a:t>分化为不同方言的原因是什么？</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1143001" y="2169795"/>
            <a:ext cx="10058400" cy="5059680"/>
          </a:xfrm>
        </p:spPr>
        <p:txBody>
          <a:bodyPr>
            <a:normAutofit/>
          </a:bodyPr>
          <a:lstStyle/>
          <a:p>
            <a:pPr marL="45720" indent="0">
              <a:buNone/>
            </a:pPr>
            <a:r>
              <a:rPr lang="zh-CN" altLang="zh-CN" sz="2400" dirty="0"/>
              <a:t>一般认为，语言分化为不同方言的原因是人群的迁移造成的。索绪尔说</a:t>
            </a:r>
            <a:r>
              <a:rPr lang="en-US" altLang="zh-CN" sz="2400" dirty="0"/>
              <a:t>: “</a:t>
            </a:r>
            <a:r>
              <a:rPr lang="zh-CN" altLang="zh-CN" sz="2400" dirty="0"/>
              <a:t>语言的分化正是由时间因素引起的。地理差异应该叫做时间差异</a:t>
            </a:r>
            <a:r>
              <a:rPr lang="en-US" altLang="zh-CN" sz="2400" dirty="0"/>
              <a:t>”</a:t>
            </a:r>
            <a:r>
              <a:rPr lang="zh-CN" altLang="zh-CN" sz="2400" dirty="0"/>
              <a:t>（索绪尔</a:t>
            </a:r>
            <a:r>
              <a:rPr lang="en-US" altLang="zh-CN" sz="2400" dirty="0"/>
              <a:t>2001</a:t>
            </a:r>
            <a:r>
              <a:rPr lang="zh-CN" altLang="zh-CN" sz="2400" dirty="0"/>
              <a:t>：</a:t>
            </a:r>
            <a:r>
              <a:rPr lang="en-US" altLang="zh-CN" sz="2400" dirty="0"/>
              <a:t>201</a:t>
            </a:r>
            <a:r>
              <a:rPr lang="zh-CN" altLang="zh-CN" sz="2400" dirty="0"/>
              <a:t>）</a:t>
            </a:r>
            <a:r>
              <a:rPr lang="zh-CN" altLang="zh-CN" sz="2400" dirty="0" smtClean="0"/>
              <a:t>。</a:t>
            </a:r>
            <a:endParaRPr lang="en-US" altLang="zh-CN" sz="2400" dirty="0" smtClean="0"/>
          </a:p>
          <a:p>
            <a:pPr marL="45720" indent="0">
              <a:buNone/>
            </a:pPr>
            <a:r>
              <a:rPr lang="zh-CN" altLang="zh-CN" sz="2400" dirty="0"/>
              <a:t>语言的变化是在旧的基础上产生新的系统</a:t>
            </a:r>
            <a:r>
              <a:rPr lang="en-US" altLang="zh-CN" sz="2400" dirty="0"/>
              <a:t>, </a:t>
            </a:r>
            <a:r>
              <a:rPr lang="zh-CN" altLang="zh-CN" sz="2400" dirty="0"/>
              <a:t>常常是新的与旧的并存</a:t>
            </a:r>
            <a:r>
              <a:rPr lang="en-US" altLang="zh-CN" sz="2400" dirty="0"/>
              <a:t>, </a:t>
            </a:r>
            <a:r>
              <a:rPr lang="zh-CN" altLang="zh-CN" sz="2400" dirty="0"/>
              <a:t>经历了一段时间以后新的代替了旧的。我们往往没有觉察到一地的方言常常演变为另一种方言。一种语言分处两地</a:t>
            </a:r>
            <a:r>
              <a:rPr lang="en-US" altLang="zh-CN" sz="2400" dirty="0"/>
              <a:t>, </a:t>
            </a:r>
            <a:r>
              <a:rPr lang="zh-CN" altLang="zh-CN" sz="2400" dirty="0"/>
              <a:t>只有经历了相当一段时间以后</a:t>
            </a:r>
            <a:r>
              <a:rPr lang="en-US" altLang="zh-CN" sz="2400" dirty="0"/>
              <a:t>, </a:t>
            </a:r>
            <a:r>
              <a:rPr lang="zh-CN" altLang="zh-CN" sz="2400" dirty="0"/>
              <a:t>它们的系统分别发生了变化才成为两种不同的方言。</a:t>
            </a:r>
          </a:p>
          <a:p>
            <a:pPr marL="45720" indent="0">
              <a:buNone/>
            </a:pPr>
            <a:endParaRPr lang="zh-CN" altLang="zh-CN" sz="2400" dirty="0"/>
          </a:p>
          <a:p>
            <a:pPr marL="45720" indent="0">
              <a:buNone/>
            </a:pPr>
            <a:endParaRPr lang="zh-CN" altLang="zh-CN" sz="2400" dirty="0"/>
          </a:p>
        </p:txBody>
      </p:sp>
    </p:spTree>
    <p:extLst>
      <p:ext uri="{BB962C8B-B14F-4D97-AF65-F5344CB8AC3E}">
        <p14:creationId xmlns:p14="http://schemas.microsoft.com/office/powerpoint/2010/main" val="31272228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87095" y="606817"/>
            <a:ext cx="10434320" cy="1356360"/>
          </a:xfrm>
        </p:spPr>
        <p:txBody>
          <a:bodyPr rtlCol="0"/>
          <a:lstStyle/>
          <a:p>
            <a:r>
              <a:rPr lang="en-US" altLang="zh-CN" dirty="0" smtClean="0"/>
              <a:t>13</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语言</a:t>
            </a:r>
            <a:r>
              <a:rPr lang="zh-CN" altLang="zh-CN" dirty="0"/>
              <a:t>与社会的关系是什么？</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904875" y="2342272"/>
            <a:ext cx="10163175" cy="5059680"/>
          </a:xfrm>
        </p:spPr>
        <p:txBody>
          <a:bodyPr>
            <a:normAutofit/>
          </a:bodyPr>
          <a:lstStyle/>
          <a:p>
            <a:pPr marL="45720" indent="0">
              <a:buNone/>
            </a:pPr>
            <a:r>
              <a:rPr lang="zh-CN" altLang="zh-CN" sz="2400" dirty="0"/>
              <a:t>语言的社会变体或称社会方言</a:t>
            </a:r>
            <a:r>
              <a:rPr lang="en-US" altLang="zh-CN" sz="2400" dirty="0"/>
              <a:t>, </a:t>
            </a:r>
            <a:r>
              <a:rPr lang="zh-CN" altLang="zh-CN" sz="2400" dirty="0"/>
              <a:t>是语言分化的又一种表现形式。它指的是不同的阶级、阶层、职业、年龄、性别在运用语言时所出现的语音、词汇、语法、语体变异的总和。</a:t>
            </a:r>
          </a:p>
          <a:p>
            <a:pPr marL="45720" indent="0">
              <a:buNone/>
            </a:pPr>
            <a:r>
              <a:rPr lang="zh-CN" altLang="zh-CN" sz="2400" dirty="0"/>
              <a:t>从文化语言学的角度上看</a:t>
            </a:r>
            <a:r>
              <a:rPr lang="en-US" altLang="zh-CN" sz="2400" dirty="0"/>
              <a:t>, </a:t>
            </a:r>
            <a:r>
              <a:rPr lang="zh-CN" altLang="zh-CN" sz="2400" dirty="0"/>
              <a:t>分析语言的社会变异主要有两方面的作用</a:t>
            </a:r>
            <a:r>
              <a:rPr lang="en-US" altLang="zh-CN" sz="2400" dirty="0"/>
              <a:t>: </a:t>
            </a:r>
            <a:r>
              <a:rPr lang="zh-CN" altLang="zh-CN" sz="2400" dirty="0"/>
              <a:t>一是确定说话人的地位、职业、年龄、性别</a:t>
            </a:r>
            <a:r>
              <a:rPr lang="en-US" altLang="zh-CN" sz="2400" dirty="0"/>
              <a:t>; </a:t>
            </a:r>
            <a:r>
              <a:rPr lang="zh-CN" altLang="zh-CN" sz="2400" dirty="0"/>
              <a:t>二是确定交际双方之间的人际关系。一般说来</a:t>
            </a:r>
            <a:r>
              <a:rPr lang="en-US" altLang="zh-CN" sz="2400" dirty="0"/>
              <a:t>, </a:t>
            </a:r>
            <a:r>
              <a:rPr lang="zh-CN" altLang="zh-CN" sz="2400" dirty="0"/>
              <a:t>一个人的地位、职业、年龄、性别往往会在自己的言语中有所表现（赵宏 </a:t>
            </a:r>
            <a:r>
              <a:rPr lang="en-US" altLang="zh-CN" sz="2400" dirty="0"/>
              <a:t>1991:114</a:t>
            </a:r>
            <a:r>
              <a:rPr lang="zh-CN" altLang="zh-CN" sz="2400" dirty="0"/>
              <a:t>）。</a:t>
            </a:r>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959215" y="732547"/>
            <a:ext cx="914400" cy="914400"/>
          </a:xfrm>
          <a:prstGeom prst="rect">
            <a:avLst/>
          </a:prstGeom>
        </p:spPr>
      </p:pic>
    </p:spTree>
    <p:extLst>
      <p:ext uri="{BB962C8B-B14F-4D97-AF65-F5344CB8AC3E}">
        <p14:creationId xmlns:p14="http://schemas.microsoft.com/office/powerpoint/2010/main" val="660335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87095" y="606817"/>
            <a:ext cx="10434320" cy="1356360"/>
          </a:xfrm>
        </p:spPr>
        <p:txBody>
          <a:bodyPr rtlCol="0"/>
          <a:lstStyle/>
          <a:p>
            <a:r>
              <a:rPr lang="en-US" altLang="zh-CN" dirty="0" smtClean="0"/>
              <a:t>13</a:t>
            </a:r>
            <a:r>
              <a:rPr lang="en-US" altLang="zh-CN" dirty="0" smtClean="0">
                <a:latin typeface="Microsoft YaHei UI" panose="020B0503020204020204" pitchFamily="34" charset="-122"/>
                <a:ea typeface="Microsoft YaHei UI" panose="020B0503020204020204" pitchFamily="34" charset="-122"/>
              </a:rPr>
              <a:t>.6 </a:t>
            </a:r>
            <a:r>
              <a:rPr lang="zh-CN" altLang="zh-CN" dirty="0" smtClean="0"/>
              <a:t>还有</a:t>
            </a:r>
            <a:r>
              <a:rPr lang="zh-CN" altLang="zh-CN" dirty="0"/>
              <a:t>哪些语言分化现象？</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85825" y="2151772"/>
            <a:ext cx="10163175" cy="5059680"/>
          </a:xfrm>
        </p:spPr>
        <p:txBody>
          <a:bodyPr>
            <a:normAutofit/>
          </a:bodyPr>
          <a:lstStyle/>
          <a:p>
            <a:pPr marL="45720" indent="0">
              <a:buNone/>
            </a:pPr>
            <a:r>
              <a:rPr lang="en-US" altLang="zh-CN" sz="2400" dirty="0" smtClean="0"/>
              <a:t>1</a:t>
            </a:r>
            <a:r>
              <a:rPr lang="zh-CN" altLang="en-US" sz="2400" dirty="0" smtClean="0"/>
              <a:t>）</a:t>
            </a:r>
            <a:r>
              <a:rPr lang="zh-CN" altLang="zh-CN" sz="2400" dirty="0" smtClean="0"/>
              <a:t>社会</a:t>
            </a:r>
            <a:r>
              <a:rPr lang="zh-CN" altLang="zh-CN" sz="2400" dirty="0"/>
              <a:t>语言学的许多研究表明</a:t>
            </a:r>
            <a:r>
              <a:rPr lang="en-US" altLang="zh-CN" sz="2400" dirty="0"/>
              <a:t>, </a:t>
            </a:r>
            <a:r>
              <a:rPr lang="zh-CN" altLang="zh-CN" sz="2400" dirty="0"/>
              <a:t>妇女在正式文体中对权威的形式比男人更为敏感</a:t>
            </a:r>
            <a:r>
              <a:rPr lang="en-US" altLang="zh-CN" sz="2400" dirty="0"/>
              <a:t>; </a:t>
            </a:r>
            <a:r>
              <a:rPr lang="zh-CN" altLang="zh-CN" sz="2400" dirty="0"/>
              <a:t>但相反</a:t>
            </a:r>
            <a:r>
              <a:rPr lang="en-US" altLang="zh-CN" sz="2400" dirty="0"/>
              <a:t>, </a:t>
            </a:r>
            <a:r>
              <a:rPr lang="zh-CN" altLang="zh-CN" sz="2400" dirty="0"/>
              <a:t>在随便的谈话中</a:t>
            </a:r>
            <a:r>
              <a:rPr lang="en-US" altLang="zh-CN" sz="2400" dirty="0"/>
              <a:t>, </a:t>
            </a:r>
            <a:r>
              <a:rPr lang="zh-CN" altLang="zh-CN" sz="2400" dirty="0"/>
              <a:t>妇女却使用正在延续中的语言变化的最新</a:t>
            </a:r>
            <a:r>
              <a:rPr lang="zh-CN" altLang="zh-CN" sz="2400" dirty="0" smtClean="0"/>
              <a:t>形式</a:t>
            </a:r>
            <a:r>
              <a:rPr lang="zh-CN" altLang="en-US" sz="2400" dirty="0" smtClean="0"/>
              <a:t>（</a:t>
            </a:r>
            <a:r>
              <a:rPr lang="zh-CN" altLang="zh-CN" sz="2400" dirty="0" smtClean="0"/>
              <a:t>路</a:t>
            </a:r>
            <a:r>
              <a:rPr lang="zh-CN" altLang="zh-CN" sz="2400" dirty="0"/>
              <a:t>易</a:t>
            </a:r>
            <a:r>
              <a:rPr lang="en-US" altLang="zh-CN" sz="2400" dirty="0"/>
              <a:t>·</a:t>
            </a:r>
            <a:r>
              <a:rPr lang="zh-CN" altLang="zh-CN" sz="2400" dirty="0"/>
              <a:t>高厦</a:t>
            </a:r>
            <a:r>
              <a:rPr lang="en-US" altLang="zh-CN" sz="2400" dirty="0"/>
              <a:t>(Louis </a:t>
            </a:r>
            <a:r>
              <a:rPr lang="en-US" altLang="zh-CN" sz="2400" dirty="0" err="1"/>
              <a:t>Gauehat</a:t>
            </a:r>
            <a:r>
              <a:rPr lang="en-US" altLang="zh-CN" sz="2400" dirty="0" smtClean="0"/>
              <a:t>)</a:t>
            </a:r>
            <a:r>
              <a:rPr lang="zh-CN" altLang="en-US" sz="2400" dirty="0" smtClean="0"/>
              <a:t>，</a:t>
            </a:r>
            <a:r>
              <a:rPr lang="en-US" altLang="zh-CN" sz="2400" dirty="0" smtClean="0"/>
              <a:t>1899</a:t>
            </a:r>
            <a:r>
              <a:rPr lang="zh-CN" altLang="en-US" sz="2400" dirty="0" smtClean="0"/>
              <a:t>）。</a:t>
            </a:r>
            <a:endParaRPr lang="en-US" altLang="zh-CN" sz="2400" dirty="0" smtClean="0"/>
          </a:p>
          <a:p>
            <a:pPr marL="45720" indent="0">
              <a:buNone/>
            </a:pPr>
            <a:r>
              <a:rPr lang="en-US" altLang="zh-CN" sz="2400" dirty="0" smtClean="0"/>
              <a:t>2</a:t>
            </a:r>
            <a:r>
              <a:rPr lang="zh-CN" altLang="en-US" sz="2400" dirty="0" smtClean="0"/>
              <a:t>）</a:t>
            </a:r>
            <a:r>
              <a:rPr lang="zh-CN" altLang="zh-CN" sz="2400" dirty="0" smtClean="0"/>
              <a:t>在</a:t>
            </a:r>
            <a:r>
              <a:rPr lang="zh-CN" altLang="zh-CN" sz="2400" dirty="0"/>
              <a:t>美国，白人与黑人的语言分化也较为明显</a:t>
            </a:r>
            <a:r>
              <a:rPr lang="zh-CN" altLang="zh-CN" sz="2400" dirty="0" smtClean="0"/>
              <a:t>。</a:t>
            </a:r>
            <a:r>
              <a:rPr lang="zh-CN" altLang="zh-CN" sz="2400" dirty="0"/>
              <a:t>仔细研究黑人儿童、青年和成年人的自然言语的结果表明</a:t>
            </a:r>
            <a:r>
              <a:rPr lang="en-US" altLang="zh-CN" sz="2400" dirty="0"/>
              <a:t>: </a:t>
            </a:r>
            <a:r>
              <a:rPr lang="zh-CN" altLang="zh-CN" sz="2400" dirty="0"/>
              <a:t>系动词这些形式的运用是有一定的自然规律可循的</a:t>
            </a:r>
            <a:r>
              <a:rPr lang="en-US" altLang="zh-CN" sz="2400" dirty="0"/>
              <a:t>, </a:t>
            </a:r>
            <a:r>
              <a:rPr lang="zh-CN" altLang="zh-CN" sz="2400" dirty="0"/>
              <a:t>而这些规律也正和支配口语体白人英语缩略的那些规律相同</a:t>
            </a:r>
            <a:r>
              <a:rPr lang="zh-CN" altLang="zh-CN" sz="2400" dirty="0" smtClean="0"/>
              <a:t>。</a:t>
            </a:r>
            <a:endParaRPr lang="en-US" altLang="zh-CN" sz="2400" dirty="0" smtClean="0"/>
          </a:p>
          <a:p>
            <a:pPr marL="45720" indent="0">
              <a:buNone/>
            </a:pPr>
            <a:r>
              <a:rPr lang="zh-CN" altLang="zh-CN" sz="2400" dirty="0"/>
              <a:t>由于人类生活的复杂多样性</a:t>
            </a:r>
            <a:r>
              <a:rPr lang="en-US" altLang="zh-CN" sz="2400" dirty="0"/>
              <a:t>, </a:t>
            </a:r>
            <a:r>
              <a:rPr lang="zh-CN" altLang="zh-CN" sz="2400" dirty="0" smtClean="0"/>
              <a:t>这些</a:t>
            </a:r>
            <a:r>
              <a:rPr lang="zh-CN" altLang="zh-CN" sz="2400" dirty="0"/>
              <a:t>纷繁众多的关系可简单地归为两大类</a:t>
            </a:r>
            <a:r>
              <a:rPr lang="en-US" altLang="zh-CN" sz="2400" dirty="0"/>
              <a:t>: </a:t>
            </a:r>
            <a:r>
              <a:rPr lang="zh-CN" altLang="zh-CN" sz="2400" dirty="0"/>
              <a:t>一类是一致关系或称平等关系</a:t>
            </a:r>
            <a:r>
              <a:rPr lang="en-US" altLang="zh-CN" sz="2400" dirty="0"/>
              <a:t>;</a:t>
            </a:r>
            <a:r>
              <a:rPr lang="zh-CN" altLang="zh-CN" sz="2400" dirty="0"/>
              <a:t>一类是权势关系</a:t>
            </a:r>
            <a:r>
              <a:rPr lang="en-US" altLang="zh-CN" sz="2400" dirty="0"/>
              <a:t>, </a:t>
            </a:r>
            <a:r>
              <a:rPr lang="zh-CN" altLang="zh-CN" sz="2400" dirty="0"/>
              <a:t>即尊卑关系或上下级关系。为了叙述的方便起见</a:t>
            </a:r>
            <a:r>
              <a:rPr lang="en-US" altLang="zh-CN" sz="2400" dirty="0"/>
              <a:t>, </a:t>
            </a:r>
            <a:r>
              <a:rPr lang="zh-CN" altLang="zh-CN" sz="2400" dirty="0"/>
              <a:t>这里把语言的社会变异也相应地分为两种形式</a:t>
            </a:r>
            <a:r>
              <a:rPr lang="en-US" altLang="zh-CN" sz="2400" dirty="0"/>
              <a:t>,</a:t>
            </a:r>
            <a:r>
              <a:rPr lang="zh-CN" altLang="zh-CN" sz="2400" dirty="0"/>
              <a:t>一种叫客气形式</a:t>
            </a:r>
            <a:r>
              <a:rPr lang="en-US" altLang="zh-CN" sz="2400" dirty="0"/>
              <a:t>, </a:t>
            </a:r>
            <a:r>
              <a:rPr lang="zh-CN" altLang="zh-CN" sz="2400" dirty="0"/>
              <a:t>一种叫随便形式。</a:t>
            </a:r>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311515" y="732547"/>
            <a:ext cx="914400" cy="914400"/>
          </a:xfrm>
          <a:prstGeom prst="rect">
            <a:avLst/>
          </a:prstGeom>
        </p:spPr>
      </p:pic>
    </p:spTree>
    <p:extLst>
      <p:ext uri="{BB962C8B-B14F-4D97-AF65-F5344CB8AC3E}">
        <p14:creationId xmlns:p14="http://schemas.microsoft.com/office/powerpoint/2010/main" val="9295011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25195" y="529065"/>
            <a:ext cx="10434320" cy="1356360"/>
          </a:xfrm>
        </p:spPr>
        <p:txBody>
          <a:bodyPr rtlCol="0"/>
          <a:lstStyle/>
          <a:p>
            <a:pPr rtl="0"/>
            <a:r>
              <a:rPr lang="en-US" altLang="zh-CN" dirty="0" smtClean="0"/>
              <a:t>13.7</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1394460" y="2154555"/>
            <a:ext cx="8559165" cy="5059680"/>
          </a:xfrm>
        </p:spPr>
        <p:txBody>
          <a:bodyPr>
            <a:normAutofit/>
          </a:bodyPr>
          <a:lstStyle/>
          <a:p>
            <a:pPr marL="45720" indent="0">
              <a:buNone/>
            </a:pPr>
            <a:r>
              <a:rPr lang="zh-CN" altLang="zh-CN" sz="2400" dirty="0"/>
              <a:t>由于各种社会、历史、政治原因，语言在不同的地区、不同的人群中发生了多种多样的分化。语言是文化的符号和载体</a:t>
            </a:r>
            <a:r>
              <a:rPr lang="en-US" altLang="zh-CN" sz="2400" dirty="0"/>
              <a:t>, </a:t>
            </a:r>
            <a:r>
              <a:rPr lang="zh-CN" altLang="zh-CN" sz="2400" dirty="0"/>
              <a:t>不同民族的语言记录和反映了不同民族特定的文化风貌。因此</a:t>
            </a:r>
            <a:r>
              <a:rPr lang="en-US" altLang="zh-CN" sz="2400" dirty="0"/>
              <a:t>,</a:t>
            </a:r>
            <a:r>
              <a:rPr lang="zh-CN" altLang="zh-CN" sz="2400" dirty="0"/>
              <a:t>我们可以通过语言事实对文化的结构层次、文化的发生发展、文化的传播交流等方面进行分析和考察。</a:t>
            </a:r>
          </a:p>
          <a:p>
            <a:pPr marL="45720" indent="0">
              <a:buNone/>
            </a:pPr>
            <a:r>
              <a:rPr lang="en-US" altLang="zh-CN" sz="2400" dirty="0"/>
              <a:t> </a:t>
            </a:r>
            <a:endParaRPr lang="zh-CN" altLang="zh-CN" sz="2400" dirty="0"/>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77498" y="687353"/>
            <a:ext cx="767542" cy="767542"/>
          </a:xfrm>
          <a:prstGeom prst="rect">
            <a:avLst/>
          </a:prstGeom>
        </p:spPr>
      </p:pic>
    </p:spTree>
    <p:extLst>
      <p:ext uri="{BB962C8B-B14F-4D97-AF65-F5344CB8AC3E}">
        <p14:creationId xmlns:p14="http://schemas.microsoft.com/office/powerpoint/2010/main" val="6691539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1109980" y="968101"/>
            <a:ext cx="9966960" cy="2926080"/>
          </a:xfrm>
        </p:spPr>
        <p:txBody>
          <a:bodyPr rtlCol="0">
            <a:normAutofit/>
          </a:bodyPr>
          <a:lstStyle/>
          <a:p>
            <a:pPr rtl="0"/>
            <a:r>
              <a:rPr lang="en-GB" altLang="zh-CN" dirty="0" smtClean="0"/>
              <a:t>Chapter4:</a:t>
            </a:r>
            <a:br>
              <a:rPr lang="en-GB" altLang="zh-CN" dirty="0" smtClean="0"/>
            </a:br>
            <a:r>
              <a:rPr lang="zh-CN" altLang="en-US" dirty="0" smtClean="0"/>
              <a:t>语言</a:t>
            </a:r>
            <a:r>
              <a:rPr lang="zh-CN" altLang="en-US" dirty="0"/>
              <a:t>的使用</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691365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smtClean="0"/>
              <a:t>10</a:t>
            </a:r>
            <a:r>
              <a:rPr lang="en-GB" altLang="zh-CN" dirty="0" smtClean="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720000">
              <a:lnSpc>
                <a:spcPct val="150000"/>
              </a:lnSpc>
              <a:spcBef>
                <a:spcPts val="0"/>
              </a:spcBef>
              <a:buNone/>
            </a:pPr>
            <a:r>
              <a:rPr lang="zh-CN" altLang="en-US" sz="2400" dirty="0" smtClean="0"/>
              <a:t>故事一：湘西“走马路”</a:t>
            </a:r>
            <a:endParaRPr lang="en-US" altLang="zh-CN" sz="2400" dirty="0" smtClean="0"/>
          </a:p>
          <a:p>
            <a:r>
              <a:rPr lang="zh-CN" altLang="zh-CN" sz="2000" dirty="0"/>
              <a:t>“翠翠梦中灵魂为一种美妙的歌声浮起来，仿佛轻轻的各处飘着：上了白塔，下了菜园，到了船上，又复飞窜过悬崖半腰，</a:t>
            </a:r>
            <a:r>
              <a:rPr lang="en-US" altLang="zh-CN" sz="2000" dirty="0"/>
              <a:t>——</a:t>
            </a:r>
            <a:r>
              <a:rPr lang="zh-CN" altLang="zh-CN" sz="2000" dirty="0"/>
              <a:t>去作什么呢？摘虎耳草！” （沈从文</a:t>
            </a:r>
            <a:r>
              <a:rPr lang="en-US" altLang="zh-CN" sz="2000" dirty="0"/>
              <a:t>2005</a:t>
            </a:r>
            <a:r>
              <a:rPr lang="zh-CN" altLang="zh-CN" sz="2000" dirty="0"/>
              <a:t>：</a:t>
            </a:r>
            <a:r>
              <a:rPr lang="en-US" altLang="zh-CN" sz="2000" dirty="0"/>
              <a:t>84</a:t>
            </a:r>
            <a:r>
              <a:rPr lang="zh-CN" altLang="zh-CN" sz="2000" dirty="0" smtClean="0"/>
              <a:t>）</a:t>
            </a:r>
            <a:endParaRPr lang="zh-CN" altLang="zh-CN" sz="2000" dirty="0"/>
          </a:p>
          <a:p>
            <a:r>
              <a:rPr lang="zh-CN" altLang="zh-CN" sz="2000" dirty="0"/>
              <a:t>小说《边城》以二十世纪</a:t>
            </a:r>
            <a:r>
              <a:rPr lang="en-US" altLang="zh-CN" sz="2000" dirty="0"/>
              <a:t>30</a:t>
            </a:r>
            <a:r>
              <a:rPr lang="zh-CN" altLang="zh-CN" sz="2000" dirty="0"/>
              <a:t>年代川湘交界的边城小镇茶峒为背景，描绘了湘西地区特有的风土人情；借船家少女翠翠的纯爱故事，展现了人性的善良澄净。故事中，天保和傩送两兄弟都爱上了翠翠，但他们没有按照当地风俗靠决斗来一决胜负，而是选择了浪漫而公平的唱山歌的方式表达感情</a:t>
            </a:r>
            <a:r>
              <a:rPr lang="en-US" altLang="zh-CN" sz="2000" dirty="0"/>
              <a:t>——</a:t>
            </a:r>
            <a:r>
              <a:rPr lang="zh-CN" altLang="zh-CN" sz="2000" dirty="0"/>
              <a:t>即“走马路”。</a:t>
            </a:r>
          </a:p>
          <a:p>
            <a:r>
              <a:rPr lang="zh-CN" altLang="zh-CN" sz="2000" dirty="0"/>
              <a:t>“走马路”，指青年男女用互唱情歌的方式自定终身，父母不会干涉，大多由男方主动开唱，等女方动了心也纵情回唱，则大地又添了一对有情人（潘大胜</a:t>
            </a:r>
            <a:r>
              <a:rPr lang="en-US" altLang="zh-CN" sz="2000" dirty="0"/>
              <a:t>2009</a:t>
            </a:r>
            <a:r>
              <a:rPr lang="zh-CN" altLang="zh-CN" sz="2000" dirty="0"/>
              <a:t>：</a:t>
            </a:r>
            <a:r>
              <a:rPr lang="en-US" altLang="zh-CN" sz="2000" dirty="0"/>
              <a:t>90</a:t>
            </a:r>
            <a:r>
              <a:rPr lang="zh-CN" altLang="zh-CN" sz="2000" dirty="0"/>
              <a:t>）。傩送是唱歌好手，天保自知唱不过弟弟，便心灰意冷，断然驾船远行做生意。</a:t>
            </a:r>
          </a:p>
          <a:p>
            <a:r>
              <a:rPr lang="zh-CN" altLang="zh-CN" sz="2000" dirty="0"/>
              <a:t>虽然《边城》是一部悲剧，翠翠既没有和天保在一起，也没能和傩送成就姻缘，但我们仍不可否认“歌”的重要性</a:t>
            </a:r>
            <a:r>
              <a:rPr lang="zh-CN" altLang="zh-CN" sz="2000" dirty="0" smtClean="0"/>
              <a:t>。“以歌传情”</a:t>
            </a:r>
            <a:r>
              <a:rPr lang="zh-CN" altLang="zh-CN" sz="2000" dirty="0"/>
              <a:t>，比那种大声说“我爱你”少了许多浮躁和俗态，又比默默付出多了一些主动和勇敢；“以歌为媒”，湘西的父辈唱出了后代，唱出了翠翠、天保、傩送的朦胧爱情，也唱出了《边城》。</a:t>
            </a:r>
          </a:p>
        </p:txBody>
      </p:sp>
    </p:spTree>
    <p:extLst>
      <p:ext uri="{BB962C8B-B14F-4D97-AF65-F5344CB8AC3E}">
        <p14:creationId xmlns:p14="http://schemas.microsoft.com/office/powerpoint/2010/main" val="31404362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757555" y="863326"/>
            <a:ext cx="10548620" cy="2926080"/>
          </a:xfrm>
        </p:spPr>
        <p:txBody>
          <a:bodyPr rtlCol="0">
            <a:normAutofit/>
          </a:bodyPr>
          <a:lstStyle/>
          <a:p>
            <a:pPr rtl="0"/>
            <a:r>
              <a:rPr lang="en-US" altLang="zh-CN" dirty="0" smtClean="0"/>
              <a:t>14. </a:t>
            </a:r>
            <a:r>
              <a:rPr lang="zh-CN" altLang="en-US" dirty="0" smtClean="0"/>
              <a:t>外交辞令，妙不可言</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3788804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172966" y="377353"/>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406634008"/>
              </p:ext>
            </p:extLst>
          </p:nvPr>
        </p:nvGraphicFramePr>
        <p:xfrm>
          <a:off x="1159668" y="1776608"/>
          <a:ext cx="6968332" cy="4340766"/>
        </p:xfrm>
        <a:graphic>
          <a:graphicData uri="http://schemas.openxmlformats.org/drawingml/2006/table">
            <a:tbl>
              <a:tblPr firstRow="1" bandRow="1">
                <a:tableStyleId>{5C22544A-7EE6-4342-B048-85BDC9FD1C3A}</a:tableStyleId>
              </a:tblPr>
              <a:tblGrid>
                <a:gridCol w="6968332">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202896">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14.3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什么是合作原则？</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14.4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会话含义的特征是什么？</a:t>
                      </a:r>
                      <a:endPar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14.5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什么是礼貌原则？</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14.6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什么是面子理论？</a:t>
                      </a:r>
                      <a:endPar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400" dirty="0" smtClean="0">
                          <a:latin typeface="Microsoft YaHei UI" panose="020B0503020204020204" pitchFamily="34" charset="-122"/>
                          <a:ea typeface="Microsoft YaHei UI" panose="020B0503020204020204" pitchFamily="34" charset="-122"/>
                          <a:cs typeface="Tahoma" panose="020B0604030504040204" pitchFamily="34" charset="0"/>
                        </a:rPr>
                        <a:t>14.7 </a:t>
                      </a:r>
                      <a:r>
                        <a:rPr lang="zh-CN" altLang="en-US" sz="24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29799" y="600159"/>
            <a:ext cx="914479" cy="914479"/>
          </a:xfrm>
          <a:prstGeom prst="rect">
            <a:avLst/>
          </a:prstGeom>
        </p:spPr>
      </p:pic>
    </p:spTree>
    <p:extLst>
      <p:ext uri="{BB962C8B-B14F-4D97-AF65-F5344CB8AC3E}">
        <p14:creationId xmlns:p14="http://schemas.microsoft.com/office/powerpoint/2010/main" val="18170241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465847"/>
            <a:ext cx="9875520" cy="1356360"/>
          </a:xfrm>
        </p:spPr>
        <p:txBody>
          <a:bodyPr rtlCol="0"/>
          <a:lstStyle/>
          <a:p>
            <a:pPr rtl="0"/>
            <a:r>
              <a:rPr lang="en-US" altLang="zh-CN" dirty="0" smtClean="0"/>
              <a:t>14.1</a:t>
            </a:r>
            <a:r>
              <a:rPr lang="zh-CN" altLang="en-US" dirty="0" smtClean="0"/>
              <a:t> 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876286" y="608722"/>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01796" y="1682993"/>
            <a:ext cx="10708640" cy="5075947"/>
          </a:xfrm>
        </p:spPr>
        <p:txBody>
          <a:bodyPr>
            <a:noAutofit/>
          </a:bodyPr>
          <a:lstStyle/>
          <a:p>
            <a:pPr marL="45720" indent="0">
              <a:buNone/>
            </a:pPr>
            <a:r>
              <a:rPr lang="en-US" altLang="zh-CN" sz="2400" dirty="0" smtClean="0"/>
              <a:t>20 </a:t>
            </a:r>
            <a:r>
              <a:rPr lang="zh-CN" altLang="zh-CN" sz="2400" dirty="0"/>
              <a:t>世纪</a:t>
            </a:r>
            <a:r>
              <a:rPr lang="en-US" altLang="zh-CN" sz="2400" dirty="0"/>
              <a:t>50 </a:t>
            </a:r>
            <a:r>
              <a:rPr lang="zh-CN" altLang="zh-CN" sz="2400" dirty="0"/>
              <a:t>年代的抗美援朝时期，有些外国记者敌视中国，利用采访机会发泄对中国的仇视态度。有一次，周恩来和一位美国记者谈话时，记者看到周总理办公室里刚批阅完文件顺手放在桌上的一支美国产的派克钢笔，便带着几分讽刺，得意地发问：“请问总理阁下，你们堂堂大国，为什么要用我们美国生产的钢笔呢？你们也迷信我国的钢笔吗？”</a:t>
            </a:r>
          </a:p>
          <a:p>
            <a:pPr marL="45720" indent="0">
              <a:buNone/>
            </a:pPr>
            <a:r>
              <a:rPr lang="zh-CN" altLang="zh-CN" sz="2400" dirty="0"/>
              <a:t>周恩来听了风趣地笑着答道：“提起这支笔啊，那可说来话长。这不是一支普通的笔，它是一位朝鲜朋友抗美的战利品，作为礼物送给我的。我无功不受禄，就想谢绝，哪知那位朋友对我说：‘这是美军在板门店投降签字仪式上用过的，你留下作个纪念吧！’我觉得这支钢笔的来历很有意义，就留下了贵国的这支钢笔。”那个记者听后哑口无言。</a:t>
            </a:r>
          </a:p>
          <a:p>
            <a:pPr marL="45720" indent="0">
              <a:buNone/>
            </a:pPr>
            <a:r>
              <a:rPr lang="zh-CN" altLang="zh-CN" sz="2400" dirty="0" smtClean="0"/>
              <a:t>周恩来</a:t>
            </a:r>
            <a:r>
              <a:rPr lang="zh-CN" altLang="zh-CN" sz="2400" dirty="0"/>
              <a:t>的论点是：这支钢笔为美国货不假，但并非我们有意购买，而是抗美战争中缴获的战利品，这支钢笔见证了美帝国主义对朝鲜的侵略。（孟友亮</a:t>
            </a:r>
            <a:r>
              <a:rPr lang="en-US" altLang="zh-CN" sz="2400" dirty="0"/>
              <a:t> 2015</a:t>
            </a:r>
            <a:r>
              <a:rPr lang="zh-CN" altLang="zh-CN" sz="2400" dirty="0"/>
              <a:t>）</a:t>
            </a:r>
          </a:p>
        </p:txBody>
      </p:sp>
    </p:spTree>
    <p:extLst>
      <p:ext uri="{BB962C8B-B14F-4D97-AF65-F5344CB8AC3E}">
        <p14:creationId xmlns:p14="http://schemas.microsoft.com/office/powerpoint/2010/main" val="24916714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416" y="853440"/>
            <a:ext cx="9875520" cy="1356360"/>
          </a:xfrm>
        </p:spPr>
        <p:txBody>
          <a:bodyPr rtlCol="0"/>
          <a:lstStyle/>
          <a:p>
            <a:pPr rtl="0"/>
            <a:r>
              <a:rPr lang="en-GB" altLang="zh-CN" dirty="0" smtClean="0"/>
              <a:t>14.2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14425" y="2667000"/>
            <a:ext cx="10195560" cy="4038600"/>
          </a:xfrm>
        </p:spPr>
        <p:txBody>
          <a:bodyPr/>
          <a:lstStyle/>
          <a:p>
            <a:pPr marL="45720" indent="0">
              <a:buNone/>
            </a:pPr>
            <a:r>
              <a:rPr lang="en-US" altLang="zh-CN" sz="2800" dirty="0" smtClean="0"/>
              <a:t>1</a:t>
            </a:r>
            <a:r>
              <a:rPr lang="zh-CN" altLang="en-US" sz="2800" dirty="0" smtClean="0"/>
              <a:t>）</a:t>
            </a:r>
            <a:r>
              <a:rPr lang="zh-CN" altLang="zh-CN" sz="2800" dirty="0"/>
              <a:t>从语言学来看，语言交际中的合作原则是什么呢</a:t>
            </a:r>
            <a:r>
              <a:rPr lang="zh-CN" altLang="zh-CN" sz="2800" dirty="0" smtClean="0"/>
              <a:t>？</a:t>
            </a:r>
            <a:endParaRPr lang="en-US" altLang="zh-CN" sz="2800" dirty="0" smtClean="0"/>
          </a:p>
          <a:p>
            <a:pPr marL="45720" indent="0">
              <a:buNone/>
            </a:pPr>
            <a:r>
              <a:rPr lang="en-US" altLang="zh-CN" sz="2800" dirty="0" smtClean="0"/>
              <a:t>2</a:t>
            </a:r>
            <a:r>
              <a:rPr lang="zh-CN" altLang="en-US" sz="2800" dirty="0" smtClean="0"/>
              <a:t>）</a:t>
            </a:r>
            <a:r>
              <a:rPr lang="zh-CN" altLang="zh-CN" sz="2800" dirty="0" smtClean="0"/>
              <a:t>合作</a:t>
            </a:r>
            <a:r>
              <a:rPr lang="zh-CN" altLang="zh-CN" sz="2800" dirty="0"/>
              <a:t>产生会话含义，会话含义有哪些特点</a:t>
            </a:r>
            <a:r>
              <a:rPr lang="zh-CN" altLang="zh-CN" sz="2800" dirty="0" smtClean="0"/>
              <a:t>？</a:t>
            </a:r>
            <a:endParaRPr lang="en-US" altLang="zh-CN" sz="2800" dirty="0" smtClean="0"/>
          </a:p>
          <a:p>
            <a:pPr marL="45720" indent="0">
              <a:buNone/>
            </a:pPr>
            <a:r>
              <a:rPr lang="en-US" altLang="zh-CN" sz="2800" dirty="0" smtClean="0"/>
              <a:t>3</a:t>
            </a:r>
            <a:r>
              <a:rPr lang="zh-CN" altLang="en-US" sz="2800" dirty="0" smtClean="0"/>
              <a:t>）</a:t>
            </a:r>
            <a:r>
              <a:rPr lang="zh-CN" altLang="zh-CN" sz="2800" dirty="0" smtClean="0"/>
              <a:t>会话</a:t>
            </a:r>
            <a:r>
              <a:rPr lang="zh-CN" altLang="zh-CN" sz="2800" dirty="0"/>
              <a:t>中的礼貌原则是什么</a:t>
            </a:r>
            <a:r>
              <a:rPr lang="zh-CN" altLang="zh-CN" sz="2800" dirty="0" smtClean="0"/>
              <a:t>？</a:t>
            </a:r>
            <a:endParaRPr lang="en-US" altLang="zh-CN" sz="2800" dirty="0" smtClean="0"/>
          </a:p>
          <a:p>
            <a:pPr marL="45720" indent="0">
              <a:buNone/>
            </a:pPr>
            <a:r>
              <a:rPr lang="en-US" altLang="zh-CN" sz="2800" dirty="0" smtClean="0"/>
              <a:t>4</a:t>
            </a:r>
            <a:r>
              <a:rPr lang="zh-CN" altLang="en-US" sz="2800" dirty="0" smtClean="0"/>
              <a:t>）</a:t>
            </a:r>
            <a:r>
              <a:rPr lang="zh-CN" altLang="zh-CN" sz="2800" dirty="0" smtClean="0"/>
              <a:t>礼貌</a:t>
            </a:r>
            <a:r>
              <a:rPr lang="zh-CN" altLang="zh-CN" sz="2800" dirty="0"/>
              <a:t>是为了保全面子，那么语言学的面子理论是怎样的？</a:t>
            </a:r>
          </a:p>
          <a:p>
            <a:pPr marL="45720" indent="0" algn="just">
              <a:buNone/>
            </a:pPr>
            <a:endParaRPr lang="en-GB" altLang="zh-CN" sz="2800"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654165" y="95631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554714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39470" y="299234"/>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.3 </a:t>
            </a:r>
            <a:r>
              <a:rPr lang="zh-CN" altLang="zh-CN" dirty="0" smtClean="0"/>
              <a:t>什么</a:t>
            </a:r>
            <a:r>
              <a:rPr lang="zh-CN" altLang="zh-CN" dirty="0"/>
              <a:t>是合作原则？</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790575" y="1531769"/>
            <a:ext cx="10506075" cy="5059680"/>
          </a:xfrm>
        </p:spPr>
        <p:txBody>
          <a:bodyPr>
            <a:normAutofit/>
          </a:bodyPr>
          <a:lstStyle/>
          <a:p>
            <a:pPr marL="45720" indent="0">
              <a:buNone/>
            </a:pPr>
            <a:r>
              <a:rPr lang="zh-CN" altLang="zh-CN" sz="2400" dirty="0"/>
              <a:t>合作原则</a:t>
            </a:r>
            <a:r>
              <a:rPr lang="en-US" altLang="zh-CN" sz="2400" dirty="0"/>
              <a:t>(Co-operative Principle)</a:t>
            </a:r>
            <a:r>
              <a:rPr lang="zh-CN" altLang="zh-CN" sz="2400" dirty="0"/>
              <a:t>是美国语言学家格莱斯（</a:t>
            </a:r>
            <a:r>
              <a:rPr lang="en-US" altLang="zh-CN" sz="2400" dirty="0"/>
              <a:t>Grice</a:t>
            </a:r>
            <a:r>
              <a:rPr lang="zh-CN" altLang="zh-CN" sz="2400" dirty="0"/>
              <a:t>）（</a:t>
            </a:r>
            <a:r>
              <a:rPr lang="en-US" altLang="zh-CN" sz="2400" dirty="0"/>
              <a:t>1975</a:t>
            </a:r>
            <a:r>
              <a:rPr lang="zh-CN" altLang="zh-CN" sz="2400" dirty="0"/>
              <a:t>）提出的语用理论。其基本原理是</a:t>
            </a:r>
            <a:r>
              <a:rPr lang="en-US" altLang="zh-CN" sz="2400" dirty="0"/>
              <a:t>:</a:t>
            </a:r>
            <a:r>
              <a:rPr lang="zh-CN" altLang="zh-CN" sz="2400" dirty="0"/>
              <a:t>为了使会话顺利进行，交际的双方都必须遵守一条原则，即所谓的“合作原则”</a:t>
            </a:r>
            <a:r>
              <a:rPr lang="zh-CN" altLang="zh-CN" sz="2400" dirty="0" smtClean="0"/>
              <a:t>。</a:t>
            </a:r>
            <a:endParaRPr lang="en-US" altLang="zh-CN" sz="2400" dirty="0" smtClean="0"/>
          </a:p>
          <a:p>
            <a:pPr marL="45720" indent="0">
              <a:buNone/>
            </a:pPr>
            <a:r>
              <a:rPr lang="en-US" altLang="zh-CN" sz="2400" dirty="0"/>
              <a:t>1.</a:t>
            </a:r>
            <a:r>
              <a:rPr lang="zh-CN" altLang="zh-CN" sz="2400" dirty="0"/>
              <a:t>质量准则（</a:t>
            </a:r>
            <a:r>
              <a:rPr lang="en-US" altLang="zh-CN" sz="2400" dirty="0"/>
              <a:t>Quality Maxim</a:t>
            </a:r>
            <a:r>
              <a:rPr lang="zh-CN" altLang="zh-CN" sz="2400" dirty="0"/>
              <a:t>）</a:t>
            </a:r>
            <a:r>
              <a:rPr lang="en-US" altLang="zh-CN" sz="2400" dirty="0"/>
              <a:t>:</a:t>
            </a:r>
            <a:r>
              <a:rPr lang="zh-CN" altLang="zh-CN" sz="2400" dirty="0"/>
              <a:t>保证发出信息是真实的</a:t>
            </a:r>
          </a:p>
          <a:p>
            <a:pPr marL="45720" indent="0">
              <a:buNone/>
            </a:pPr>
            <a:r>
              <a:rPr lang="en-US" altLang="zh-CN" sz="2400" dirty="0"/>
              <a:t>2.</a:t>
            </a:r>
            <a:r>
              <a:rPr lang="zh-CN" altLang="zh-CN" sz="2400" dirty="0"/>
              <a:t>适量准则</a:t>
            </a:r>
            <a:r>
              <a:rPr lang="en-US" altLang="zh-CN" sz="2400" dirty="0"/>
              <a:t>(Quantity Maxim): </a:t>
            </a:r>
            <a:r>
              <a:rPr lang="zh-CN" altLang="zh-CN" sz="2400" dirty="0"/>
              <a:t>发出信息量应当适度</a:t>
            </a:r>
          </a:p>
          <a:p>
            <a:pPr marL="45720" indent="0">
              <a:buNone/>
            </a:pPr>
            <a:r>
              <a:rPr lang="en-US" altLang="zh-CN" sz="2400" dirty="0"/>
              <a:t>3.</a:t>
            </a:r>
            <a:r>
              <a:rPr lang="zh-CN" altLang="zh-CN" sz="2400" dirty="0"/>
              <a:t>关联准则</a:t>
            </a:r>
            <a:r>
              <a:rPr lang="en-US" altLang="zh-CN" sz="2400" dirty="0"/>
              <a:t>(Relation Maxim): </a:t>
            </a:r>
            <a:r>
              <a:rPr lang="zh-CN" altLang="zh-CN" sz="2400" dirty="0"/>
              <a:t>信息与交流内容有关联性；</a:t>
            </a:r>
            <a:r>
              <a:rPr lang="en-US" altLang="zh-CN" sz="2400" dirty="0"/>
              <a:t>(Be Relevant)</a:t>
            </a:r>
            <a:endParaRPr lang="zh-CN" altLang="zh-CN" sz="2400" dirty="0"/>
          </a:p>
          <a:p>
            <a:pPr marL="45720" indent="0">
              <a:buNone/>
            </a:pPr>
            <a:r>
              <a:rPr lang="en-US" altLang="zh-CN" sz="2400" dirty="0"/>
              <a:t>4.</a:t>
            </a:r>
            <a:r>
              <a:rPr lang="zh-CN" altLang="zh-CN" sz="2400" dirty="0"/>
              <a:t>方式准则</a:t>
            </a:r>
            <a:r>
              <a:rPr lang="en-US" altLang="zh-CN" sz="2400" dirty="0"/>
              <a:t>(Manner Maxim): </a:t>
            </a:r>
            <a:r>
              <a:rPr lang="zh-CN" altLang="zh-CN" sz="2400" dirty="0"/>
              <a:t>选择受话者能够最易理解的方式设计编排信息</a:t>
            </a:r>
          </a:p>
          <a:p>
            <a:pPr marL="45720" indent="0">
              <a:buNone/>
            </a:pPr>
            <a:r>
              <a:rPr lang="zh-CN" altLang="zh-CN" sz="2400" dirty="0"/>
              <a:t>一般来说，交际双方必须遵守合作原则才能顺利进行交谈，如果有一方违反合作原则，而另一方没有识破，就会形成虚假信息，导致上当受骗。但人们在实际会话中常常不遵守这些原则，有时故意违反某些原则，这就使得听话者要通过说话者话语的字面意义推测出话语的真正含意。</a:t>
            </a:r>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49390" y="455444"/>
            <a:ext cx="914400" cy="914400"/>
          </a:xfrm>
          <a:prstGeom prst="rect">
            <a:avLst/>
          </a:prstGeom>
        </p:spPr>
      </p:pic>
    </p:spTree>
    <p:extLst>
      <p:ext uri="{BB962C8B-B14F-4D97-AF65-F5344CB8AC3E}">
        <p14:creationId xmlns:p14="http://schemas.microsoft.com/office/powerpoint/2010/main" val="13950533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39470" y="299234"/>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.4 </a:t>
            </a:r>
            <a:r>
              <a:rPr lang="zh-CN" altLang="zh-CN" dirty="0" smtClean="0"/>
              <a:t>会话</a:t>
            </a:r>
            <a:r>
              <a:rPr lang="zh-CN" altLang="zh-CN" dirty="0"/>
              <a:t>含义的特征是什么？</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790575" y="1531769"/>
            <a:ext cx="10506075" cy="5059680"/>
          </a:xfrm>
        </p:spPr>
        <p:txBody>
          <a:bodyPr>
            <a:normAutofit lnSpcReduction="10000"/>
          </a:bodyPr>
          <a:lstStyle/>
          <a:p>
            <a:pPr marL="45720" indent="0">
              <a:buNone/>
            </a:pPr>
            <a:r>
              <a:rPr lang="zh-CN" altLang="zh-CN" sz="2400" dirty="0"/>
              <a:t>在《逻辑与会话》中，格赖斯简单的提到了会话含义的一些特征</a:t>
            </a:r>
            <a:r>
              <a:rPr lang="zh-CN" altLang="zh-CN" sz="2400" dirty="0" smtClean="0"/>
              <a:t>。</a:t>
            </a:r>
            <a:endParaRPr lang="en-US" altLang="zh-CN" sz="2400" dirty="0" smtClean="0"/>
          </a:p>
          <a:p>
            <a:pPr marL="45720" indent="0">
              <a:buNone/>
            </a:pPr>
            <a:r>
              <a:rPr lang="zh-CN" altLang="zh-CN" sz="2400" dirty="0"/>
              <a:t>必要的已知信息包括：</a:t>
            </a:r>
          </a:p>
          <a:p>
            <a:pPr marL="45720" indent="0">
              <a:buNone/>
            </a:pPr>
            <a:r>
              <a:rPr lang="en-US" altLang="zh-CN" sz="2400" dirty="0" smtClean="0"/>
              <a:t>1</a:t>
            </a:r>
            <a:r>
              <a:rPr lang="zh-CN" altLang="en-US" sz="2400" dirty="0"/>
              <a:t>）</a:t>
            </a:r>
            <a:r>
              <a:rPr lang="zh-CN" altLang="zh-CN" sz="2400" dirty="0" smtClean="0"/>
              <a:t>所</a:t>
            </a:r>
            <a:r>
              <a:rPr lang="zh-CN" altLang="zh-CN" sz="2400" dirty="0"/>
              <a:t>用词的常规意义及可能涉及的指称对象；</a:t>
            </a:r>
          </a:p>
          <a:p>
            <a:pPr marL="45720" lvl="0" indent="0">
              <a:buNone/>
            </a:pPr>
            <a:r>
              <a:rPr lang="en-US" altLang="zh-CN" sz="2400" dirty="0" smtClean="0"/>
              <a:t>2</a:t>
            </a:r>
            <a:r>
              <a:rPr lang="zh-CN" altLang="en-US" sz="2400" dirty="0" smtClean="0"/>
              <a:t>）</a:t>
            </a:r>
            <a:r>
              <a:rPr lang="zh-CN" altLang="zh-CN" sz="2400" dirty="0" smtClean="0"/>
              <a:t>合作</a:t>
            </a:r>
            <a:r>
              <a:rPr lang="zh-CN" altLang="zh-CN" sz="2400" dirty="0"/>
              <a:t>原则及其各条准则；</a:t>
            </a:r>
          </a:p>
          <a:p>
            <a:pPr marL="45720" lvl="0" indent="0">
              <a:buNone/>
            </a:pPr>
            <a:r>
              <a:rPr lang="en-US" altLang="zh-CN" sz="2400" dirty="0" smtClean="0"/>
              <a:t>3</a:t>
            </a:r>
            <a:r>
              <a:rPr lang="zh-CN" altLang="en-US" sz="2400" dirty="0" smtClean="0"/>
              <a:t>）</a:t>
            </a:r>
            <a:r>
              <a:rPr lang="zh-CN" altLang="zh-CN" sz="2400" dirty="0" smtClean="0"/>
              <a:t>语言</a:t>
            </a:r>
            <a:r>
              <a:rPr lang="zh-CN" altLang="zh-CN" sz="2400" dirty="0"/>
              <a:t>及非语言环境；</a:t>
            </a:r>
          </a:p>
          <a:p>
            <a:pPr marL="45720" lvl="0" indent="0">
              <a:buNone/>
            </a:pPr>
            <a:r>
              <a:rPr lang="en-US" altLang="zh-CN" sz="2400" dirty="0" smtClean="0"/>
              <a:t>4</a:t>
            </a:r>
            <a:r>
              <a:rPr lang="zh-CN" altLang="en-US" sz="2400" dirty="0" smtClean="0"/>
              <a:t>）</a:t>
            </a:r>
            <a:r>
              <a:rPr lang="zh-CN" altLang="zh-CN" sz="2400" dirty="0" smtClean="0"/>
              <a:t>其他</a:t>
            </a:r>
            <a:r>
              <a:rPr lang="zh-CN" altLang="zh-CN" sz="2400" dirty="0"/>
              <a:t>相关知识背景；</a:t>
            </a:r>
          </a:p>
          <a:p>
            <a:pPr marL="45720" lvl="0" indent="0">
              <a:buNone/>
            </a:pPr>
            <a:r>
              <a:rPr lang="en-US" altLang="zh-CN" sz="2400" dirty="0" smtClean="0"/>
              <a:t>5</a:t>
            </a:r>
            <a:r>
              <a:rPr lang="zh-CN" altLang="en-US" sz="2400" dirty="0" smtClean="0"/>
              <a:t>）</a:t>
            </a:r>
            <a:r>
              <a:rPr lang="zh-CN" altLang="zh-CN" sz="2400" dirty="0" smtClean="0"/>
              <a:t>下列</a:t>
            </a:r>
            <a:r>
              <a:rPr lang="zh-CN" altLang="zh-CN" sz="2400" dirty="0"/>
              <a:t>事实或者假定的事实：会话双方都能得到前面几条提到的信息，并且双方都知道或者假定那是事实。</a:t>
            </a:r>
          </a:p>
          <a:p>
            <a:pPr marL="45720" indent="0">
              <a:buNone/>
            </a:pPr>
            <a:r>
              <a:rPr lang="zh-CN" altLang="zh-CN" sz="2400" dirty="0"/>
              <a:t>格赖斯认为，人们推导会话含义时，一般遵循以下模式：当某人说了些表面上（在言说层次）没有意义的话时，人们不会草率地认为他在胡说八道，而会去挖掘其暗含意义。如果根据人们掌握的所有信息，有种解读正好支持前面的假设，那么大家会认为，这种解读才是讲话人的真实意图。</a:t>
            </a:r>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111490" y="415588"/>
            <a:ext cx="914400" cy="914400"/>
          </a:xfrm>
          <a:prstGeom prst="rect">
            <a:avLst/>
          </a:prstGeom>
        </p:spPr>
      </p:pic>
    </p:spTree>
    <p:extLst>
      <p:ext uri="{BB962C8B-B14F-4D97-AF65-F5344CB8AC3E}">
        <p14:creationId xmlns:p14="http://schemas.microsoft.com/office/powerpoint/2010/main" val="12176203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39470" y="299234"/>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.4 </a:t>
            </a:r>
            <a:r>
              <a:rPr lang="zh-CN" altLang="zh-CN" dirty="0" smtClean="0"/>
              <a:t>会话</a:t>
            </a:r>
            <a:r>
              <a:rPr lang="zh-CN" altLang="zh-CN" dirty="0"/>
              <a:t>含义的特征是什么？</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790575" y="1693694"/>
            <a:ext cx="10782300" cy="5059680"/>
          </a:xfrm>
        </p:spPr>
        <p:txBody>
          <a:bodyPr>
            <a:normAutofit/>
          </a:bodyPr>
          <a:lstStyle/>
          <a:p>
            <a:r>
              <a:rPr lang="zh-CN" altLang="zh-CN" sz="2400" dirty="0"/>
              <a:t>可取消性</a:t>
            </a:r>
          </a:p>
          <a:p>
            <a:pPr marL="45720" indent="0">
              <a:buNone/>
            </a:pPr>
            <a:r>
              <a:rPr lang="zh-CN" altLang="zh-CN" sz="2400" dirty="0"/>
              <a:t>可取消性也可被称作可废除性</a:t>
            </a:r>
            <a:r>
              <a:rPr lang="zh-CN" altLang="zh-CN" sz="2400" dirty="0" smtClean="0"/>
              <a:t>。会话</a:t>
            </a:r>
            <a:r>
              <a:rPr lang="zh-CN" altLang="zh-CN" sz="2400" dirty="0"/>
              <a:t>含义依赖</a:t>
            </a:r>
            <a:r>
              <a:rPr lang="zh-CN" altLang="zh-CN" sz="2400" dirty="0" smtClean="0"/>
              <a:t>于所</a:t>
            </a:r>
            <a:r>
              <a:rPr lang="zh-CN" altLang="zh-CN" sz="2400" dirty="0"/>
              <a:t>用词的规约意义，合作原则，语言和情景语境等。那么，如果其中一个因素变了，含义也会相应地变化</a:t>
            </a:r>
            <a:r>
              <a:rPr lang="zh-CN" altLang="zh-CN" sz="2400" dirty="0" smtClean="0"/>
              <a:t>。</a:t>
            </a:r>
            <a:r>
              <a:rPr lang="zh-CN" altLang="en-US" sz="2400" dirty="0" smtClean="0"/>
              <a:t>、</a:t>
            </a:r>
            <a:endParaRPr lang="en-US" altLang="zh-CN" sz="2400" dirty="0" smtClean="0"/>
          </a:p>
          <a:p>
            <a:r>
              <a:rPr lang="zh-CN" altLang="zh-CN" sz="2400" dirty="0"/>
              <a:t>不可分离性</a:t>
            </a:r>
          </a:p>
          <a:p>
            <a:pPr marL="45720" indent="0">
              <a:buNone/>
            </a:pPr>
            <a:r>
              <a:rPr lang="zh-CN" altLang="zh-CN" sz="2400" dirty="0"/>
              <a:t>不可分离性指的是会话含义依附于会话的语义内容，而不是语言形式</a:t>
            </a:r>
            <a:r>
              <a:rPr lang="zh-CN" altLang="zh-CN" sz="2400" dirty="0" smtClean="0"/>
              <a:t>。也就</a:t>
            </a:r>
            <a:r>
              <a:rPr lang="zh-CN" altLang="en-US" sz="2400" dirty="0" smtClean="0"/>
              <a:t>是</a:t>
            </a:r>
            <a:r>
              <a:rPr lang="zh-CN" altLang="zh-CN" sz="2400" dirty="0" smtClean="0"/>
              <a:t>说</a:t>
            </a:r>
            <a:r>
              <a:rPr lang="zh-CN" altLang="zh-CN" sz="2400" dirty="0"/>
              <a:t>，即使改变话语的具体词语，会话含义也不会因此从话语中分离</a:t>
            </a:r>
            <a:r>
              <a:rPr lang="zh-CN" altLang="zh-CN" sz="2400" dirty="0" smtClean="0"/>
              <a:t>。</a:t>
            </a:r>
            <a:r>
              <a:rPr lang="zh-CN" altLang="zh-CN" sz="2400" dirty="0"/>
              <a:t>不过与方式准则相联系的会话含义则不具备这一特征，相反，它依赖于话语的形式而非内容</a:t>
            </a:r>
            <a:r>
              <a:rPr lang="zh-CN" altLang="zh-CN" sz="2400" dirty="0" smtClean="0"/>
              <a:t>。</a:t>
            </a:r>
            <a:endParaRPr lang="en-US" altLang="zh-CN" sz="2400" dirty="0" smtClean="0"/>
          </a:p>
          <a:p>
            <a:r>
              <a:rPr lang="zh-CN" altLang="zh-CN" sz="2400" dirty="0"/>
              <a:t>非常规性</a:t>
            </a:r>
          </a:p>
          <a:p>
            <a:pPr marL="45720" indent="0">
              <a:buNone/>
            </a:pPr>
            <a:r>
              <a:rPr lang="zh-CN" altLang="zh-CN" sz="2400" dirty="0"/>
              <a:t>会话含义与词语的常规意义显然</a:t>
            </a:r>
            <a:r>
              <a:rPr lang="zh-CN" altLang="zh-CN" sz="2400" dirty="0" smtClean="0"/>
              <a:t>不同</a:t>
            </a:r>
            <a:r>
              <a:rPr lang="zh-CN" altLang="en-US" sz="2400" dirty="0"/>
              <a:t>，</a:t>
            </a:r>
            <a:r>
              <a:rPr lang="zh-CN" altLang="zh-CN" sz="2400" dirty="0" smtClean="0"/>
              <a:t>推衍</a:t>
            </a:r>
            <a:r>
              <a:rPr lang="zh-CN" altLang="zh-CN" sz="2400" dirty="0"/>
              <a:t>是常规意义的</a:t>
            </a:r>
            <a:r>
              <a:rPr lang="zh-CN" altLang="zh-CN" sz="2400" dirty="0" smtClean="0"/>
              <a:t>一部分</a:t>
            </a:r>
            <a:r>
              <a:rPr lang="zh-CN" altLang="en-US" sz="2400" dirty="0" smtClean="0"/>
              <a:t>。</a:t>
            </a:r>
            <a:endParaRPr lang="zh-CN" altLang="zh-CN" sz="2400" dirty="0"/>
          </a:p>
          <a:p>
            <a:pPr marL="45720" indent="0">
              <a:buNone/>
            </a:pPr>
            <a:endParaRPr lang="zh-CN" altLang="zh-CN" sz="2400" dirty="0"/>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111490" y="415588"/>
            <a:ext cx="914400" cy="914400"/>
          </a:xfrm>
          <a:prstGeom prst="rect">
            <a:avLst/>
          </a:prstGeom>
        </p:spPr>
      </p:pic>
    </p:spTree>
    <p:extLst>
      <p:ext uri="{BB962C8B-B14F-4D97-AF65-F5344CB8AC3E}">
        <p14:creationId xmlns:p14="http://schemas.microsoft.com/office/powerpoint/2010/main" val="1243642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20420" y="508784"/>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什么</a:t>
            </a:r>
            <a:r>
              <a:rPr lang="zh-CN" altLang="zh-CN" dirty="0"/>
              <a:t>是礼貌原则？</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942975" y="2112794"/>
            <a:ext cx="10458450" cy="5059680"/>
          </a:xfrm>
        </p:spPr>
        <p:txBody>
          <a:bodyPr>
            <a:normAutofit/>
          </a:bodyPr>
          <a:lstStyle/>
          <a:p>
            <a:pPr marL="45720" indent="0">
              <a:buNone/>
            </a:pPr>
            <a:r>
              <a:rPr lang="zh-CN" altLang="zh-CN" sz="2400" dirty="0"/>
              <a:t>格莱斯（</a:t>
            </a:r>
            <a:r>
              <a:rPr lang="en-US" altLang="zh-CN" sz="2400" dirty="0"/>
              <a:t>Grice</a:t>
            </a:r>
            <a:r>
              <a:rPr lang="zh-CN" altLang="zh-CN" sz="2400" dirty="0"/>
              <a:t>）提出合作原则后，利奇（</a:t>
            </a:r>
            <a:r>
              <a:rPr lang="en-US" altLang="zh-CN" sz="2400" dirty="0"/>
              <a:t>Leech</a:t>
            </a:r>
            <a:r>
              <a:rPr lang="zh-CN" altLang="zh-CN" sz="2400" dirty="0"/>
              <a:t>，</a:t>
            </a:r>
            <a:r>
              <a:rPr lang="en-US" altLang="zh-CN" sz="2400" dirty="0"/>
              <a:t>1983</a:t>
            </a:r>
            <a:r>
              <a:rPr lang="zh-CN" altLang="zh-CN" sz="2400" dirty="0"/>
              <a:t>）对其进行了完善和补充，提出了礼貌原则（</a:t>
            </a:r>
            <a:r>
              <a:rPr lang="en-US" altLang="zh-CN" sz="2400" dirty="0"/>
              <a:t>Politeness Principle</a:t>
            </a:r>
            <a:r>
              <a:rPr lang="zh-CN" altLang="zh-CN" sz="2400" dirty="0"/>
              <a:t>）</a:t>
            </a:r>
            <a:r>
              <a:rPr lang="zh-CN" altLang="zh-CN" sz="2400" dirty="0" smtClean="0"/>
              <a:t>。</a:t>
            </a:r>
            <a:endParaRPr lang="en-US" altLang="zh-CN" sz="2400" dirty="0" smtClean="0"/>
          </a:p>
          <a:p>
            <a:pPr marL="45720" indent="0">
              <a:buNone/>
            </a:pPr>
            <a:r>
              <a:rPr lang="zh-CN" altLang="zh-CN" sz="2400" dirty="0"/>
              <a:t>利奇认为合作原则是需要的，但不能充分解释会话隐涵，而礼貌原则解释了合作原则所无法解释的问题，礼貌原则是合作原则的补充，可以共同解释会话隐涵，并认为礼貌原则“挽救”了合作原则</a:t>
            </a:r>
            <a:r>
              <a:rPr lang="en-US" altLang="zh-CN" sz="2400" dirty="0"/>
              <a:t>(1983)</a:t>
            </a:r>
            <a:r>
              <a:rPr lang="zh-CN" altLang="zh-CN" sz="2400" dirty="0"/>
              <a:t>。从某种意义上说，利奇的礼貌模式成功地解释了在日常交际中人们为什么要时常违反合作原则下的一项或多项合作准则。</a:t>
            </a:r>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425565" y="587038"/>
            <a:ext cx="914400" cy="914400"/>
          </a:xfrm>
          <a:prstGeom prst="rect">
            <a:avLst/>
          </a:prstGeom>
        </p:spPr>
      </p:pic>
    </p:spTree>
    <p:extLst>
      <p:ext uri="{BB962C8B-B14F-4D97-AF65-F5344CB8AC3E}">
        <p14:creationId xmlns:p14="http://schemas.microsoft.com/office/powerpoint/2010/main" val="26858395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20395" y="280333"/>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什么</a:t>
            </a:r>
            <a:r>
              <a:rPr lang="zh-CN" altLang="zh-CN" dirty="0"/>
              <a:t>是礼貌原则？</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438151" y="1501438"/>
            <a:ext cx="11563349" cy="5059680"/>
          </a:xfrm>
        </p:spPr>
        <p:txBody>
          <a:bodyPr>
            <a:normAutofit/>
          </a:bodyPr>
          <a:lstStyle/>
          <a:p>
            <a:pPr marL="45720" indent="0">
              <a:buNone/>
            </a:pPr>
            <a:r>
              <a:rPr lang="zh-CN" altLang="zh-CN" sz="2400" dirty="0"/>
              <a:t>礼貌原则包含六项准则，每项准则又有两条次准则：</a:t>
            </a:r>
          </a:p>
          <a:p>
            <a:r>
              <a:rPr lang="en-US" altLang="zh-CN" sz="2400" dirty="0"/>
              <a:t>1.</a:t>
            </a:r>
            <a:r>
              <a:rPr lang="zh-CN" altLang="zh-CN" sz="2400" dirty="0"/>
              <a:t>得体准则（</a:t>
            </a:r>
            <a:r>
              <a:rPr lang="en-US" altLang="zh-CN" sz="2400" dirty="0"/>
              <a:t>Tact Maxim</a:t>
            </a:r>
            <a:r>
              <a:rPr lang="zh-CN" altLang="zh-CN" sz="2400" dirty="0"/>
              <a:t>）：减少表达有损于他人的观点下面每一条要有英文对应</a:t>
            </a:r>
          </a:p>
          <a:p>
            <a:pPr marL="45720" indent="0">
              <a:buNone/>
            </a:pPr>
            <a:r>
              <a:rPr lang="en-US" altLang="zh-CN" sz="2400" dirty="0"/>
              <a:t>    1</a:t>
            </a:r>
            <a:r>
              <a:rPr lang="zh-CN" altLang="zh-CN" sz="2400" dirty="0"/>
              <a:t>）尽量不让别人吃亏（</a:t>
            </a:r>
            <a:r>
              <a:rPr lang="en-US" altLang="zh-CN" sz="2400" dirty="0"/>
              <a:t>Minimize the cost to others</a:t>
            </a:r>
            <a:r>
              <a:rPr lang="zh-CN" altLang="zh-CN" sz="2400" dirty="0"/>
              <a:t>）</a:t>
            </a:r>
          </a:p>
          <a:p>
            <a:pPr marL="45720" indent="0">
              <a:buNone/>
            </a:pPr>
            <a:r>
              <a:rPr lang="en-US" altLang="zh-CN" sz="2400" dirty="0"/>
              <a:t>    2</a:t>
            </a:r>
            <a:r>
              <a:rPr lang="zh-CN" altLang="zh-CN" sz="2400" dirty="0"/>
              <a:t>）尽量多使别人得益（</a:t>
            </a:r>
            <a:r>
              <a:rPr lang="en-US" altLang="zh-CN" sz="2400" dirty="0"/>
              <a:t>Maximize the benefit to others</a:t>
            </a:r>
            <a:r>
              <a:rPr lang="zh-CN" altLang="zh-CN" sz="2400" dirty="0"/>
              <a:t>）</a:t>
            </a:r>
          </a:p>
          <a:p>
            <a:pPr lvl="0"/>
            <a:r>
              <a:rPr lang="en-US" altLang="zh-CN" sz="2400" dirty="0" smtClean="0"/>
              <a:t>2.</a:t>
            </a:r>
            <a:r>
              <a:rPr lang="zh-CN" altLang="zh-CN" sz="2400" dirty="0" smtClean="0"/>
              <a:t>慷慨</a:t>
            </a:r>
            <a:r>
              <a:rPr lang="zh-CN" altLang="zh-CN" sz="2400" dirty="0"/>
              <a:t>准则（</a:t>
            </a:r>
            <a:r>
              <a:rPr lang="en-US" altLang="zh-CN" sz="2400" dirty="0"/>
              <a:t>Generosity Maxim</a:t>
            </a:r>
            <a:r>
              <a:rPr lang="zh-CN" altLang="zh-CN" sz="2400" dirty="0"/>
              <a:t>）：减少表达利己的观点</a:t>
            </a:r>
          </a:p>
          <a:p>
            <a:pPr marL="45720" indent="0">
              <a:buNone/>
            </a:pPr>
            <a:r>
              <a:rPr lang="en-US" altLang="zh-CN" sz="2400" dirty="0" smtClean="0"/>
              <a:t>    1</a:t>
            </a:r>
            <a:r>
              <a:rPr lang="zh-CN" altLang="zh-CN" sz="2400" dirty="0"/>
              <a:t>）尽量少使自己得益（</a:t>
            </a:r>
            <a:r>
              <a:rPr lang="en-US" altLang="zh-CN" sz="2400" dirty="0"/>
              <a:t>Minimize the benefit to self</a:t>
            </a:r>
            <a:r>
              <a:rPr lang="zh-CN" altLang="zh-CN" sz="2400" dirty="0"/>
              <a:t>）</a:t>
            </a:r>
          </a:p>
          <a:p>
            <a:pPr marL="45720" indent="0">
              <a:buNone/>
            </a:pPr>
            <a:r>
              <a:rPr lang="en-US" altLang="zh-CN" sz="2400" dirty="0" smtClean="0"/>
              <a:t>    2</a:t>
            </a:r>
            <a:r>
              <a:rPr lang="zh-CN" altLang="zh-CN" sz="2400" dirty="0"/>
              <a:t>）尽量多使自己吃亏（</a:t>
            </a:r>
            <a:r>
              <a:rPr lang="en-US" altLang="zh-CN" sz="2400" dirty="0"/>
              <a:t>Maximize the cost to self</a:t>
            </a:r>
            <a:r>
              <a:rPr lang="zh-CN" altLang="zh-CN" sz="2400" dirty="0"/>
              <a:t>）</a:t>
            </a:r>
          </a:p>
          <a:p>
            <a:r>
              <a:rPr lang="en-US" altLang="zh-CN" sz="2400" dirty="0"/>
              <a:t>3.</a:t>
            </a:r>
            <a:r>
              <a:rPr lang="zh-CN" altLang="zh-CN" sz="2400" dirty="0"/>
              <a:t>赞美准则（</a:t>
            </a:r>
            <a:r>
              <a:rPr lang="en-US" altLang="zh-CN" sz="2400" dirty="0"/>
              <a:t>Approbation Maxim</a:t>
            </a:r>
            <a:r>
              <a:rPr lang="zh-CN" altLang="zh-CN" sz="2400" dirty="0"/>
              <a:t>）：减少表达对他人的贬损</a:t>
            </a:r>
          </a:p>
          <a:p>
            <a:pPr marL="45720" indent="0">
              <a:buNone/>
            </a:pPr>
            <a:r>
              <a:rPr lang="en-US" altLang="zh-CN" sz="2400" dirty="0"/>
              <a:t> </a:t>
            </a:r>
            <a:r>
              <a:rPr lang="en-US" altLang="zh-CN" sz="2400" dirty="0" smtClean="0"/>
              <a:t>   1</a:t>
            </a:r>
            <a:r>
              <a:rPr lang="zh-CN" altLang="zh-CN" sz="2400" dirty="0"/>
              <a:t>）尽量少贬低别人（</a:t>
            </a:r>
            <a:r>
              <a:rPr lang="en-US" altLang="zh-CN" sz="2400" dirty="0"/>
              <a:t>Minimize dispraise of others</a:t>
            </a:r>
            <a:r>
              <a:rPr lang="zh-CN" altLang="zh-CN" sz="2400" dirty="0"/>
              <a:t>）</a:t>
            </a:r>
          </a:p>
          <a:p>
            <a:pPr marL="45720" indent="0">
              <a:buNone/>
            </a:pPr>
            <a:r>
              <a:rPr lang="en-US" altLang="zh-CN" sz="2400" dirty="0"/>
              <a:t> </a:t>
            </a:r>
            <a:r>
              <a:rPr lang="en-US" altLang="zh-CN" sz="2400" dirty="0" smtClean="0"/>
              <a:t>   2</a:t>
            </a:r>
            <a:r>
              <a:rPr lang="zh-CN" altLang="zh-CN" sz="2400" dirty="0"/>
              <a:t>）尽量多赞美别人（</a:t>
            </a:r>
            <a:r>
              <a:rPr lang="en-US" altLang="zh-CN" sz="2400" dirty="0"/>
              <a:t>Maximize praise of others</a:t>
            </a:r>
            <a:r>
              <a:rPr lang="zh-CN" altLang="zh-CN" sz="2400" dirty="0"/>
              <a:t>）</a:t>
            </a:r>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35065" y="396538"/>
            <a:ext cx="914400" cy="914400"/>
          </a:xfrm>
          <a:prstGeom prst="rect">
            <a:avLst/>
          </a:prstGeom>
        </p:spPr>
      </p:pic>
    </p:spTree>
    <p:extLst>
      <p:ext uri="{BB962C8B-B14F-4D97-AF65-F5344CB8AC3E}">
        <p14:creationId xmlns:p14="http://schemas.microsoft.com/office/powerpoint/2010/main" val="19104938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20395" y="280333"/>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什么</a:t>
            </a:r>
            <a:r>
              <a:rPr lang="zh-CN" altLang="zh-CN" dirty="0"/>
              <a:t>是礼貌原则？</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453390" y="1644313"/>
            <a:ext cx="11563349" cy="5059680"/>
          </a:xfrm>
        </p:spPr>
        <p:txBody>
          <a:bodyPr>
            <a:normAutofit/>
          </a:bodyPr>
          <a:lstStyle/>
          <a:p>
            <a:pPr lvl="0"/>
            <a:r>
              <a:rPr lang="en-US" altLang="zh-CN" sz="2400" dirty="0" smtClean="0"/>
              <a:t>4.</a:t>
            </a:r>
            <a:r>
              <a:rPr lang="zh-CN" altLang="zh-CN" sz="2400" dirty="0" smtClean="0"/>
              <a:t>谦虚</a:t>
            </a:r>
            <a:r>
              <a:rPr lang="zh-CN" altLang="zh-CN" sz="2400" dirty="0"/>
              <a:t>准则（</a:t>
            </a:r>
            <a:r>
              <a:rPr lang="en-US" altLang="zh-CN" sz="2400" dirty="0"/>
              <a:t>Modesty Maxim</a:t>
            </a:r>
            <a:r>
              <a:rPr lang="zh-CN" altLang="zh-CN" sz="2400" dirty="0"/>
              <a:t>）：减少对自己的表扬</a:t>
            </a:r>
          </a:p>
          <a:p>
            <a:pPr marL="45720" indent="0">
              <a:buNone/>
            </a:pPr>
            <a:r>
              <a:rPr lang="en-US" altLang="zh-CN" sz="2400" dirty="0" smtClean="0"/>
              <a:t>    1</a:t>
            </a:r>
            <a:r>
              <a:rPr lang="zh-CN" altLang="zh-CN" sz="2400" dirty="0"/>
              <a:t>）尽量少赞誉自己（</a:t>
            </a:r>
            <a:r>
              <a:rPr lang="en-US" altLang="zh-CN" sz="2400" dirty="0"/>
              <a:t>Minimize praise of self</a:t>
            </a:r>
            <a:r>
              <a:rPr lang="zh-CN" altLang="zh-CN" sz="2400" dirty="0"/>
              <a:t>）</a:t>
            </a:r>
          </a:p>
          <a:p>
            <a:pPr marL="45720" indent="0">
              <a:buNone/>
            </a:pPr>
            <a:r>
              <a:rPr lang="en-US" altLang="zh-CN" sz="2400" dirty="0" smtClean="0"/>
              <a:t>    2</a:t>
            </a:r>
            <a:r>
              <a:rPr lang="zh-CN" altLang="zh-CN" sz="2400" dirty="0"/>
              <a:t>）尽量多贬低自己（</a:t>
            </a:r>
            <a:r>
              <a:rPr lang="en-US" altLang="zh-CN" sz="2400" dirty="0"/>
              <a:t>Maximize dispraise of self</a:t>
            </a:r>
            <a:r>
              <a:rPr lang="zh-CN" altLang="zh-CN" sz="2400" dirty="0"/>
              <a:t>）</a:t>
            </a:r>
          </a:p>
          <a:p>
            <a:pPr lvl="0"/>
            <a:r>
              <a:rPr lang="en-US" altLang="zh-CN" sz="2400" dirty="0" smtClean="0"/>
              <a:t>5.</a:t>
            </a:r>
            <a:r>
              <a:rPr lang="zh-CN" altLang="zh-CN" sz="2400" dirty="0" smtClean="0"/>
              <a:t>一致</a:t>
            </a:r>
            <a:r>
              <a:rPr lang="zh-CN" altLang="zh-CN" sz="2400" dirty="0"/>
              <a:t>准则（</a:t>
            </a:r>
            <a:r>
              <a:rPr lang="en-US" altLang="zh-CN" sz="2400" dirty="0"/>
              <a:t>Agreement Maxim</a:t>
            </a:r>
            <a:r>
              <a:rPr lang="zh-CN" altLang="zh-CN" sz="2400" dirty="0"/>
              <a:t>）：减少自己与别人在观点上的不</a:t>
            </a:r>
            <a:r>
              <a:rPr lang="zh-CN" altLang="zh-CN" sz="2400" dirty="0" smtClean="0"/>
              <a:t>一致</a:t>
            </a:r>
            <a:endParaRPr lang="en-US" altLang="zh-CN" sz="2400" dirty="0" smtClean="0"/>
          </a:p>
          <a:p>
            <a:pPr marL="45720" indent="0">
              <a:buNone/>
            </a:pPr>
            <a:r>
              <a:rPr lang="en-US" altLang="zh-CN" sz="2400" dirty="0" smtClean="0"/>
              <a:t>    1</a:t>
            </a:r>
            <a:r>
              <a:rPr lang="zh-CN" altLang="zh-CN" sz="2400" dirty="0"/>
              <a:t>）尽量减少双方的分歧（</a:t>
            </a:r>
            <a:r>
              <a:rPr lang="en-US" altLang="zh-CN" sz="2400" dirty="0"/>
              <a:t>Minimize disagreement between self and others</a:t>
            </a:r>
            <a:r>
              <a:rPr lang="zh-CN" altLang="zh-CN" sz="2400" dirty="0"/>
              <a:t>）</a:t>
            </a:r>
          </a:p>
          <a:p>
            <a:pPr marL="45720" indent="0">
              <a:buNone/>
            </a:pPr>
            <a:r>
              <a:rPr lang="en-US" altLang="zh-CN" sz="2400" dirty="0" smtClean="0"/>
              <a:t>    2</a:t>
            </a:r>
            <a:r>
              <a:rPr lang="zh-CN" altLang="zh-CN" sz="2400" dirty="0"/>
              <a:t>）尽量增加双方的一致（</a:t>
            </a:r>
            <a:r>
              <a:rPr lang="en-US" altLang="zh-CN" sz="2400" dirty="0"/>
              <a:t>Maximize agreement between self and others</a:t>
            </a:r>
            <a:r>
              <a:rPr lang="zh-CN" altLang="zh-CN" sz="2400" dirty="0"/>
              <a:t>）</a:t>
            </a:r>
          </a:p>
          <a:p>
            <a:r>
              <a:rPr lang="en-US" altLang="zh-CN" sz="2400" dirty="0"/>
              <a:t>6.</a:t>
            </a:r>
            <a:r>
              <a:rPr lang="zh-CN" altLang="zh-CN" sz="2400" dirty="0"/>
              <a:t>同情准则（</a:t>
            </a:r>
            <a:r>
              <a:rPr lang="en-US" altLang="zh-CN" sz="2400" dirty="0"/>
              <a:t>Sympathy Maxim</a:t>
            </a:r>
            <a:r>
              <a:rPr lang="zh-CN" altLang="zh-CN" sz="2400" dirty="0"/>
              <a:t>）：减少自己与他人在感情上的对立</a:t>
            </a:r>
          </a:p>
          <a:p>
            <a:pPr marL="45720" indent="0">
              <a:buNone/>
            </a:pPr>
            <a:r>
              <a:rPr lang="en-US" altLang="zh-CN" sz="2400" dirty="0"/>
              <a:t>    1</a:t>
            </a:r>
            <a:r>
              <a:rPr lang="zh-CN" altLang="zh-CN" sz="2400" dirty="0"/>
              <a:t>）尽量减少双方的反感（</a:t>
            </a:r>
            <a:r>
              <a:rPr lang="en-US" altLang="zh-CN" sz="2400" dirty="0"/>
              <a:t>Minimize antipathy between self and others</a:t>
            </a:r>
            <a:r>
              <a:rPr lang="zh-CN" altLang="zh-CN" sz="2400" dirty="0"/>
              <a:t>）</a:t>
            </a:r>
          </a:p>
          <a:p>
            <a:pPr marL="45720" indent="0">
              <a:buNone/>
            </a:pPr>
            <a:r>
              <a:rPr lang="en-US" altLang="zh-CN" sz="2400" dirty="0"/>
              <a:t>    2</a:t>
            </a:r>
            <a:r>
              <a:rPr lang="zh-CN" altLang="zh-CN" sz="2400" dirty="0"/>
              <a:t>）尽量增加双方的同情（</a:t>
            </a:r>
            <a:r>
              <a:rPr lang="en-US" altLang="zh-CN" sz="2400" dirty="0"/>
              <a:t>Maximize sympathy between self and others</a:t>
            </a:r>
            <a:r>
              <a:rPr lang="zh-CN" altLang="zh-CN" sz="2400" dirty="0"/>
              <a:t>）</a:t>
            </a:r>
          </a:p>
          <a:p>
            <a:pPr lvl="0"/>
            <a:endParaRPr lang="zh-CN" altLang="zh-CN" sz="2400" dirty="0"/>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35065" y="396538"/>
            <a:ext cx="914400" cy="914400"/>
          </a:xfrm>
          <a:prstGeom prst="rect">
            <a:avLst/>
          </a:prstGeom>
        </p:spPr>
      </p:pic>
    </p:spTree>
    <p:extLst>
      <p:ext uri="{BB962C8B-B14F-4D97-AF65-F5344CB8AC3E}">
        <p14:creationId xmlns:p14="http://schemas.microsoft.com/office/powerpoint/2010/main" val="28206057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378217"/>
            <a:ext cx="9875520" cy="1356360"/>
          </a:xfrm>
        </p:spPr>
        <p:txBody>
          <a:bodyPr rtlCol="0"/>
          <a:lstStyle/>
          <a:p>
            <a:pPr rtl="0"/>
            <a:r>
              <a:rPr lang="en-GB" altLang="zh-CN" dirty="0" smtClean="0"/>
              <a:t>10</a:t>
            </a:r>
            <a:r>
              <a:rPr lang="en-GB" altLang="zh-CN" dirty="0" smtClean="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93595" y="1608847"/>
            <a:ext cx="10058400" cy="5011906"/>
          </a:xfrm>
        </p:spPr>
        <p:txBody>
          <a:bodyPr>
            <a:noAutofit/>
          </a:bodyPr>
          <a:lstStyle/>
          <a:p>
            <a:pPr marL="45720" indent="720000">
              <a:lnSpc>
                <a:spcPct val="150000"/>
              </a:lnSpc>
              <a:spcBef>
                <a:spcPts val="0"/>
              </a:spcBef>
              <a:buNone/>
            </a:pPr>
            <a:r>
              <a:rPr lang="zh-CN" altLang="en-US" sz="2400" dirty="0" smtClean="0"/>
              <a:t>故事二：客家“情誓”和“情咒”</a:t>
            </a:r>
            <a:endParaRPr lang="en-US" altLang="zh-CN" sz="2400" dirty="0" smtClean="0"/>
          </a:p>
          <a:p>
            <a:r>
              <a:rPr lang="zh-CN" altLang="zh-CN" sz="2000" dirty="0"/>
              <a:t>因爱而盟誓、进而发咒，是民间歌谣中传情达意的最原始且最有力的形式之一（黄鹤</a:t>
            </a:r>
            <a:r>
              <a:rPr lang="en-US" altLang="zh-CN" sz="2000" dirty="0"/>
              <a:t> 2004b</a:t>
            </a:r>
            <a:r>
              <a:rPr lang="zh-CN" altLang="zh-CN" sz="2000" dirty="0"/>
              <a:t>：</a:t>
            </a:r>
            <a:r>
              <a:rPr lang="en-US" altLang="zh-CN" sz="2000" dirty="0"/>
              <a:t>98</a:t>
            </a:r>
            <a:r>
              <a:rPr lang="zh-CN" altLang="zh-CN" sz="2000" dirty="0"/>
              <a:t>）。“情誓”在客家山歌里俯拾皆是。例如，“阿哥有心妹有心，铁尺磨成绣花针；莫学灯笼千百眼，要学蜡烛一条心。”又比如，“八月十五月团圆，粉丝炒面缠对缠；妹子有情郎有意，交条人情万万年。”</a:t>
            </a:r>
          </a:p>
          <a:p>
            <a:r>
              <a:rPr lang="zh-CN" altLang="zh-CN" sz="2000" dirty="0" smtClean="0"/>
              <a:t>与</a:t>
            </a:r>
            <a:r>
              <a:rPr lang="zh-CN" altLang="zh-CN" sz="2000" dirty="0"/>
              <a:t>“情誓”相对应的还有“情咒”，“情咒”分为两种，一种是由于爱情受到环境或人为的阻碍而生出的咒怨，另一种则是为了表达情之深爱之专，这里主要讨论第二种。例如，“在天比翼鸟，在地连理枝”；“阿妹同哥来交情，交到海底行得人；湖鳅生鳞马生角，铁树开花才断情”；“心愿交情永毋丢，除非柑树结石榴，除非日头西边出，除非河水向上流”等等。</a:t>
            </a:r>
          </a:p>
          <a:p>
            <a:r>
              <a:rPr lang="zh-CN" altLang="zh-CN" sz="2000" dirty="0"/>
              <a:t>言之不足则歌之，以歌求爱、以歌盟誓已经成为客家人成就姻缘的重要方式。</a:t>
            </a:r>
          </a:p>
        </p:txBody>
      </p:sp>
    </p:spTree>
    <p:extLst>
      <p:ext uri="{BB962C8B-B14F-4D97-AF65-F5344CB8AC3E}">
        <p14:creationId xmlns:p14="http://schemas.microsoft.com/office/powerpoint/2010/main" val="20352500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20395" y="508933"/>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.5 </a:t>
            </a:r>
            <a:r>
              <a:rPr lang="zh-CN" altLang="zh-CN" dirty="0" smtClean="0"/>
              <a:t>什么</a:t>
            </a:r>
            <a:r>
              <a:rPr lang="zh-CN" altLang="zh-CN" dirty="0"/>
              <a:t>是礼貌原则？</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62965" y="2244388"/>
            <a:ext cx="10109835" cy="5059680"/>
          </a:xfrm>
        </p:spPr>
        <p:txBody>
          <a:bodyPr>
            <a:normAutofit/>
          </a:bodyPr>
          <a:lstStyle/>
          <a:p>
            <a:pPr marL="45720" lvl="0" indent="0">
              <a:buNone/>
            </a:pPr>
            <a:r>
              <a:rPr lang="zh-CN" altLang="zh-CN" sz="2400" dirty="0"/>
              <a:t>总的来说，“礼貌原则”要求人们在言语交际过程中尽量减少有损他人、有利自己的观点， 尽量减少对他人的贬低、对自己的赞扬，尽量减少与他人观点上的不一致和感情的对立，从而保持交际双方的友好、合作关系，使得信息交流得以顺利进行，本质上是一种贬己尊人的准则。</a:t>
            </a:r>
          </a:p>
          <a:p>
            <a:pPr marL="4572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35065" y="672763"/>
            <a:ext cx="914400" cy="914400"/>
          </a:xfrm>
          <a:prstGeom prst="rect">
            <a:avLst/>
          </a:prstGeom>
        </p:spPr>
      </p:pic>
    </p:spTree>
    <p:extLst>
      <p:ext uri="{BB962C8B-B14F-4D97-AF65-F5344CB8AC3E}">
        <p14:creationId xmlns:p14="http://schemas.microsoft.com/office/powerpoint/2010/main" val="4105170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25145" y="230803"/>
            <a:ext cx="10434320" cy="1356360"/>
          </a:xfrm>
        </p:spPr>
        <p:txBody>
          <a:bodyPr rtlCol="0"/>
          <a:lstStyle/>
          <a:p>
            <a:r>
              <a:rPr lang="en-US" altLang="zh-CN" dirty="0" smtClean="0"/>
              <a:t>14</a:t>
            </a:r>
            <a:r>
              <a:rPr lang="en-US" altLang="zh-CN" dirty="0" smtClean="0">
                <a:latin typeface="Microsoft YaHei UI" panose="020B0503020204020204" pitchFamily="34" charset="-122"/>
                <a:ea typeface="Microsoft YaHei UI" panose="020B0503020204020204" pitchFamily="34" charset="-122"/>
              </a:rPr>
              <a:t>.6 </a:t>
            </a:r>
            <a:r>
              <a:rPr lang="zh-CN" altLang="zh-CN" dirty="0" smtClean="0"/>
              <a:t>什么</a:t>
            </a:r>
            <a:r>
              <a:rPr lang="zh-CN" altLang="zh-CN" dirty="0"/>
              <a:t>是面子理论？</a:t>
            </a:r>
            <a:endParaRPr lang="zh-CN" altLang="zh-CN" b="1" dirty="0"/>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342901" y="1663363"/>
            <a:ext cx="11430000" cy="5059680"/>
          </a:xfrm>
        </p:spPr>
        <p:txBody>
          <a:bodyPr>
            <a:normAutofit/>
          </a:bodyPr>
          <a:lstStyle/>
          <a:p>
            <a:pPr marL="45720" lvl="0" indent="0">
              <a:buNone/>
            </a:pPr>
            <a:r>
              <a:rPr lang="zh-CN" altLang="zh-CN" sz="2400" dirty="0"/>
              <a:t>面子理论不加引号</a:t>
            </a:r>
            <a:r>
              <a:rPr lang="en-US" altLang="zh-CN" sz="2400" dirty="0"/>
              <a:t>(Face Theory)</a:t>
            </a:r>
            <a:r>
              <a:rPr lang="zh-CN" altLang="zh-CN" sz="2400" dirty="0"/>
              <a:t>是英国人布莱恩（</a:t>
            </a:r>
            <a:r>
              <a:rPr lang="en-US" altLang="zh-CN" sz="2400" dirty="0"/>
              <a:t>Brown</a:t>
            </a:r>
            <a:r>
              <a:rPr lang="zh-CN" altLang="zh-CN" sz="2400" dirty="0"/>
              <a:t>）和莱温森（</a:t>
            </a:r>
            <a:r>
              <a:rPr lang="en-US" altLang="zh-CN" sz="2400" dirty="0"/>
              <a:t>Levinson</a:t>
            </a:r>
            <a:r>
              <a:rPr lang="zh-CN" altLang="zh-CN" sz="2400" dirty="0"/>
              <a:t>）（</a:t>
            </a:r>
            <a:r>
              <a:rPr lang="en-US" altLang="zh-CN" sz="2400" dirty="0"/>
              <a:t>1978</a:t>
            </a:r>
            <a:r>
              <a:rPr lang="zh-CN" altLang="zh-CN" sz="2400" dirty="0"/>
              <a:t>）在研究语言使用的普遍现象时提出来的。他们认为，为了保持交际双方良好的社会关系</a:t>
            </a:r>
            <a:r>
              <a:rPr lang="zh-CN" altLang="zh-CN" sz="2400" dirty="0" smtClean="0"/>
              <a:t>，顺利</a:t>
            </a:r>
            <a:r>
              <a:rPr lang="zh-CN" altLang="zh-CN" sz="2400" dirty="0"/>
              <a:t>地实现交际，那么说话时就要在保留面子方面进行合作</a:t>
            </a:r>
            <a:r>
              <a:rPr lang="zh-CN" altLang="zh-CN" sz="2400" dirty="0" smtClean="0"/>
              <a:t>。</a:t>
            </a:r>
            <a:endParaRPr lang="en-US" altLang="zh-CN" sz="2400" dirty="0" smtClean="0"/>
          </a:p>
          <a:p>
            <a:pPr marL="45720" lvl="0" indent="0">
              <a:buNone/>
            </a:pPr>
            <a:r>
              <a:rPr lang="zh-CN" altLang="zh-CN" sz="2400" dirty="0" smtClean="0"/>
              <a:t>面子</a:t>
            </a:r>
            <a:r>
              <a:rPr lang="zh-CN" altLang="zh-CN" sz="2400" dirty="0"/>
              <a:t>分为积极面子和消极面子两种</a:t>
            </a:r>
            <a:r>
              <a:rPr lang="zh-CN" altLang="zh-CN" sz="2400" dirty="0" smtClean="0"/>
              <a:t>。积极</a:t>
            </a:r>
            <a:r>
              <a:rPr lang="zh-CN" altLang="zh-CN" sz="2400" dirty="0"/>
              <a:t>面子是指在交际活动中，人们希望自己的形象和个性得到保持，希望自己的言论、思想或行动得到对方同意，认可或赞许</a:t>
            </a:r>
            <a:r>
              <a:rPr lang="zh-CN" altLang="zh-CN" sz="2400" dirty="0" smtClean="0"/>
              <a:t>。消极</a:t>
            </a:r>
            <a:r>
              <a:rPr lang="zh-CN" altLang="zh-CN" sz="2400" dirty="0"/>
              <a:t>面子指人们希望在交际活动中自己的行为自由不受</a:t>
            </a:r>
            <a:r>
              <a:rPr lang="zh-CN" altLang="zh-CN" sz="2400" dirty="0" smtClean="0"/>
              <a:t>侵犯</a:t>
            </a:r>
            <a:endParaRPr lang="en-US" altLang="zh-CN" sz="2400" dirty="0" smtClean="0"/>
          </a:p>
          <a:p>
            <a:pPr marL="45720" indent="0">
              <a:buNone/>
            </a:pPr>
            <a:r>
              <a:rPr lang="zh-CN" altLang="zh-CN" sz="2400" dirty="0"/>
              <a:t>消极面子和积极面子在汉文化中的表现是不同的</a:t>
            </a:r>
            <a:r>
              <a:rPr lang="zh-CN" altLang="zh-CN" sz="2400" dirty="0" smtClean="0"/>
              <a:t>。汉文化</a:t>
            </a:r>
            <a:r>
              <a:rPr lang="zh-CN" altLang="zh-CN" sz="2400" dirty="0"/>
              <a:t>中不存在布朗和列文森所说的以行动自由和自主要求为核心的负面子观念，他们所提出的那些</a:t>
            </a:r>
            <a:r>
              <a:rPr lang="zh-CN" altLang="zh-CN" sz="2400" dirty="0" smtClean="0"/>
              <a:t>负面</a:t>
            </a:r>
            <a:r>
              <a:rPr lang="zh-CN" altLang="zh-CN" sz="2400" dirty="0"/>
              <a:t>面子威胁行为在汉文化中一般也不构成面子威胁，如果在某些特定的情况下它们损害了交际者的面子，那是因为它们导致了交际者尊严的损失而不是行动自由与自主要求的丧失。相反，布朗和列文森认为在西方文化中不太敏感和正式的正面子观念在汉文化中则表现得非常鲜明突出，构成了汉文化面子概念的主体内容。</a:t>
            </a:r>
          </a:p>
          <a:p>
            <a:pPr marL="45720" lvl="0" indent="0">
              <a:buNone/>
            </a:pPr>
            <a:endParaRPr lang="zh-CN" altLang="zh-CN" sz="2400" dirty="0"/>
          </a:p>
        </p:txBody>
      </p:sp>
      <p:pic>
        <p:nvPicPr>
          <p:cNvPr id="4" name="图形 3" descr="教师">
            <a:extLst>
              <a:ext uri="{FF2B5EF4-FFF2-40B4-BE49-F238E27FC236}">
                <a16:creationId xmlns="" xmlns:a16="http://schemas.microsoft.com/office/drawing/2014/main" id="{38674701-9124-4879-AB01-054D19C804B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235065" y="406063"/>
            <a:ext cx="914400" cy="914400"/>
          </a:xfrm>
          <a:prstGeom prst="rect">
            <a:avLst/>
          </a:prstGeom>
        </p:spPr>
      </p:pic>
    </p:spTree>
    <p:extLst>
      <p:ext uri="{BB962C8B-B14F-4D97-AF65-F5344CB8AC3E}">
        <p14:creationId xmlns:p14="http://schemas.microsoft.com/office/powerpoint/2010/main" val="13554125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2466" y="559192"/>
            <a:ext cx="9875520" cy="1356360"/>
          </a:xfrm>
        </p:spPr>
        <p:txBody>
          <a:bodyPr rtlCol="0"/>
          <a:lstStyle/>
          <a:p>
            <a:r>
              <a:rPr lang="en-US" altLang="zh-CN" dirty="0" smtClean="0"/>
              <a:t>14.7 </a:t>
            </a:r>
            <a:r>
              <a:rPr lang="zh-CN" altLang="en-US" dirty="0" smtClean="0"/>
              <a:t>结语</a:t>
            </a:r>
            <a:endParaRPr lang="zh-CN" altLang="zh-CN" b="1" dirty="0"/>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947498" y="2020961"/>
            <a:ext cx="10434877" cy="5132314"/>
          </a:xfrm>
        </p:spPr>
        <p:txBody>
          <a:bodyPr>
            <a:noAutofit/>
          </a:bodyPr>
          <a:lstStyle/>
          <a:p>
            <a:pPr marL="45720" indent="0">
              <a:buNone/>
            </a:pPr>
            <a:r>
              <a:rPr lang="zh-CN" altLang="zh-CN" sz="2400" dirty="0"/>
              <a:t>合作原则和礼貌原则人们在交际过程中遵守的两条重要准则，在日常的会话当中，人们是同时遵守合作原则和礼貌原则的，但是人们有时为了以最直接的方式最高效率地进行交流会违反礼貌原则，在相同条件下出于礼貌或其他原因有时候会违反合作原则</a:t>
            </a:r>
            <a:r>
              <a:rPr lang="zh-CN" altLang="zh-CN" sz="2400" dirty="0" smtClean="0"/>
              <a:t>。</a:t>
            </a:r>
            <a:endParaRPr lang="en-US" altLang="zh-CN" sz="2400" dirty="0" smtClean="0"/>
          </a:p>
          <a:p>
            <a:pPr marL="45720" indent="0">
              <a:buNone/>
            </a:pPr>
            <a:r>
              <a:rPr lang="zh-CN" altLang="zh-CN" sz="2400" dirty="0"/>
              <a:t>在实际中的言语交际中，交际双方都应根据不同的语境而灵活运用合作原则，决定遵守或是违反这个原则。在特定的情景下，适当地、巧妙地偏离合作原则可以起到一些很好的效果，对言语交际活动顺利进行具有重要的意义。随着对这个理论的深入领悟和不断运用，人们的言语交际行为能力也一定日益提高。</a:t>
            </a:r>
          </a:p>
          <a:p>
            <a:pPr marL="45720" indent="0">
              <a:buNone/>
            </a:pPr>
            <a:endParaRPr lang="zh-CN" altLang="zh-CN" sz="2400" dirty="0"/>
          </a:p>
        </p:txBody>
      </p:sp>
    </p:spTree>
    <p:extLst>
      <p:ext uri="{BB962C8B-B14F-4D97-AF65-F5344CB8AC3E}">
        <p14:creationId xmlns:p14="http://schemas.microsoft.com/office/powerpoint/2010/main" val="2743619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416" y="853440"/>
            <a:ext cx="9875520" cy="1356360"/>
          </a:xfrm>
        </p:spPr>
        <p:txBody>
          <a:bodyPr rtlCol="0"/>
          <a:lstStyle/>
          <a:p>
            <a:pPr rtl="0"/>
            <a:r>
              <a:rPr lang="en-GB" altLang="zh-CN" dirty="0" smtClean="0"/>
              <a:t>10.2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14425" y="2667000"/>
            <a:ext cx="10195560" cy="4038600"/>
          </a:xfrm>
        </p:spPr>
        <p:txBody>
          <a:bodyPr/>
          <a:lstStyle/>
          <a:p>
            <a:pPr marL="45720" indent="0" algn="just">
              <a:buNone/>
            </a:pPr>
            <a:r>
              <a:rPr lang="en-US" altLang="zh-CN" sz="2800" dirty="0" smtClean="0"/>
              <a:t>1</a:t>
            </a:r>
            <a:r>
              <a:rPr lang="zh-CN" altLang="en-US" sz="2800" dirty="0" smtClean="0"/>
              <a:t>）</a:t>
            </a:r>
            <a:r>
              <a:rPr lang="zh-CN" altLang="zh-CN" sz="2800" dirty="0" smtClean="0"/>
              <a:t>隐喻</a:t>
            </a:r>
            <a:r>
              <a:rPr lang="zh-CN" altLang="zh-CN" sz="2800" dirty="0"/>
              <a:t>理论包含哪些基本概念</a:t>
            </a:r>
            <a:r>
              <a:rPr lang="zh-CN" altLang="zh-CN" sz="2800" dirty="0" smtClean="0"/>
              <a:t>？</a:t>
            </a:r>
            <a:endParaRPr lang="en-US" altLang="zh-CN" sz="2800" dirty="0" smtClean="0"/>
          </a:p>
          <a:p>
            <a:pPr marL="45720" indent="0" algn="just">
              <a:buNone/>
            </a:pPr>
            <a:endParaRPr lang="en-GB" altLang="zh-CN" sz="2800" dirty="0"/>
          </a:p>
          <a:p>
            <a:pPr marL="45720" indent="0">
              <a:buNone/>
            </a:pPr>
            <a:r>
              <a:rPr lang="en-US" altLang="zh-CN" sz="2800" dirty="0" smtClean="0"/>
              <a:t>2</a:t>
            </a:r>
            <a:r>
              <a:rPr lang="zh-CN" altLang="en-US" sz="2800" dirty="0" smtClean="0"/>
              <a:t>）</a:t>
            </a:r>
            <a:r>
              <a:rPr lang="zh-CN" altLang="zh-CN" sz="2800" dirty="0" smtClean="0"/>
              <a:t>隐喻</a:t>
            </a:r>
            <a:r>
              <a:rPr lang="zh-CN" altLang="zh-CN" sz="2800" dirty="0"/>
              <a:t>在情爱山歌中是如何被应用的？ </a:t>
            </a:r>
          </a:p>
          <a:p>
            <a:pPr marL="45720" indent="0" algn="just">
              <a:buNone/>
            </a:pPr>
            <a:endParaRPr lang="en-GB" altLang="zh-CN" sz="2800"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654165" y="95631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68191" y="406792"/>
            <a:ext cx="9875520" cy="1356360"/>
          </a:xfrm>
        </p:spPr>
        <p:txBody>
          <a:bodyPr rtlCol="0"/>
          <a:lstStyle/>
          <a:p>
            <a:r>
              <a:rPr lang="en-GB" altLang="zh-CN" dirty="0" smtClean="0"/>
              <a:t>10.3</a:t>
            </a:r>
            <a:r>
              <a:rPr lang="zh-CN" altLang="en-US" dirty="0" smtClean="0"/>
              <a:t> </a:t>
            </a:r>
            <a:r>
              <a:rPr lang="zh-CN" altLang="zh-CN" dirty="0" smtClean="0"/>
              <a:t>隐喻</a:t>
            </a:r>
            <a:r>
              <a:rPr lang="zh-CN" altLang="zh-CN" dirty="0"/>
              <a:t>理论包含哪些</a:t>
            </a:r>
            <a:r>
              <a:rPr lang="zh-CN" altLang="zh-CN" dirty="0" smtClean="0"/>
              <a:t>基本概念？</a:t>
            </a:r>
            <a:endParaRPr lang="zh-CN" altLang="zh-CN" b="1" dirty="0"/>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621309" y="52299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0">
              <a:buNone/>
            </a:pPr>
            <a:r>
              <a:rPr lang="en-US" altLang="zh-CN" sz="2400" dirty="0" smtClean="0"/>
              <a:t>        </a:t>
            </a:r>
            <a:r>
              <a:rPr lang="zh-CN" altLang="zh-CN" sz="2400" dirty="0" smtClean="0"/>
              <a:t>（</a:t>
            </a:r>
            <a:r>
              <a:rPr lang="en-US" altLang="zh-CN" sz="2400" dirty="0"/>
              <a:t>1</a:t>
            </a:r>
            <a:r>
              <a:rPr lang="zh-CN" altLang="zh-CN" sz="2400" dirty="0"/>
              <a:t>）概念</a:t>
            </a:r>
            <a:r>
              <a:rPr lang="zh-CN" altLang="zh-CN" sz="2400" dirty="0" smtClean="0"/>
              <a:t>隐喻</a:t>
            </a:r>
          </a:p>
          <a:p>
            <a:pPr marL="45720" indent="720000" algn="just">
              <a:lnSpc>
                <a:spcPct val="150000"/>
              </a:lnSpc>
              <a:spcBef>
                <a:spcPts val="0"/>
              </a:spcBef>
              <a:buNone/>
            </a:pPr>
            <a:r>
              <a:rPr lang="zh-CN" altLang="zh-CN" sz="2000" dirty="0" smtClean="0"/>
              <a:t>这是一种全新的隐喻观，最早可见于</a:t>
            </a:r>
            <a:r>
              <a:rPr lang="en-US" altLang="zh-CN" sz="2000" dirty="0" err="1" smtClean="0"/>
              <a:t>Lakoff</a:t>
            </a:r>
            <a:r>
              <a:rPr lang="en-US" altLang="zh-CN" sz="2000" dirty="0" smtClean="0"/>
              <a:t> &amp; Johnson</a:t>
            </a:r>
            <a:r>
              <a:rPr lang="zh-CN" altLang="zh-CN" sz="2000" dirty="0" smtClean="0"/>
              <a:t>（</a:t>
            </a:r>
            <a:r>
              <a:rPr lang="en-US" altLang="zh-CN" sz="2000" dirty="0" smtClean="0"/>
              <a:t>1980</a:t>
            </a:r>
            <a:r>
              <a:rPr lang="zh-CN" altLang="zh-CN" sz="2000" dirty="0" smtClean="0"/>
              <a:t>）。该书认为，“隐喻的本质是根据甲事物来理解和体验乙事物”，“人的概念是通过隐喻建构起来的，人的活动是通过隐喻建构起来的，因此，语言也是通过隐喻建构起来的”，“隐喻不仅仅是一种语言现象，人的思维过程大体上也是隐喻性质的”（</a:t>
            </a:r>
            <a:r>
              <a:rPr lang="en-US" altLang="zh-CN" sz="2000" dirty="0" err="1" smtClean="0"/>
              <a:t>Lakoff</a:t>
            </a:r>
            <a:r>
              <a:rPr lang="en-US" altLang="zh-CN" sz="2000" dirty="0" smtClean="0"/>
              <a:t> &amp; Johnson 1980</a:t>
            </a:r>
            <a:r>
              <a:rPr lang="zh-CN" altLang="zh-CN" sz="2000" dirty="0" smtClean="0"/>
              <a:t>：</a:t>
            </a:r>
            <a:r>
              <a:rPr lang="en-US" altLang="zh-CN" sz="2000" dirty="0" smtClean="0"/>
              <a:t>5-6</a:t>
            </a:r>
            <a:r>
              <a:rPr lang="zh-CN" altLang="zh-CN" sz="2000" dirty="0" smtClean="0"/>
              <a:t>）。</a:t>
            </a:r>
            <a:endParaRPr lang="en-US" altLang="zh-CN" sz="2000" dirty="0" smtClean="0"/>
          </a:p>
          <a:p>
            <a:pPr marL="45720" indent="720000">
              <a:lnSpc>
                <a:spcPct val="150000"/>
              </a:lnSpc>
              <a:spcBef>
                <a:spcPts val="0"/>
              </a:spcBef>
              <a:buNone/>
            </a:pPr>
            <a:r>
              <a:rPr lang="zh-CN" altLang="zh-CN" sz="2400" dirty="0" smtClean="0"/>
              <a:t>（</a:t>
            </a:r>
            <a:r>
              <a:rPr lang="en-US" altLang="zh-CN" sz="2400" dirty="0" smtClean="0"/>
              <a:t>2</a:t>
            </a:r>
            <a:r>
              <a:rPr lang="zh-CN" altLang="zh-CN" sz="2400" dirty="0" smtClean="0"/>
              <a:t>）源域和目标域</a:t>
            </a:r>
            <a:endParaRPr lang="en-US" altLang="zh-CN" sz="2400" dirty="0" smtClean="0"/>
          </a:p>
          <a:p>
            <a:pPr marL="45720" indent="720000">
              <a:lnSpc>
                <a:spcPct val="150000"/>
              </a:lnSpc>
              <a:spcBef>
                <a:spcPts val="0"/>
              </a:spcBef>
              <a:buNone/>
            </a:pPr>
            <a:r>
              <a:rPr lang="zh-CN" altLang="zh-CN" sz="2000" dirty="0" smtClean="0"/>
              <a:t>概念隐喻由概念域组成，而概念域又有源域和目标域两种。</a:t>
            </a:r>
            <a:r>
              <a:rPr lang="en-US" altLang="zh-CN" sz="2000" i="1" dirty="0" err="1" smtClean="0"/>
              <a:t>K</a:t>
            </a:r>
            <a:r>
              <a:rPr lang="en-US" altLang="zh-CN" sz="2000" dirty="0" err="1" smtClean="0"/>
              <a:t>övecses</a:t>
            </a:r>
            <a:r>
              <a:rPr lang="en-US" altLang="zh-CN" sz="2000" dirty="0" smtClean="0"/>
              <a:t>(2010</a:t>
            </a:r>
            <a:r>
              <a:rPr lang="zh-CN" altLang="zh-CN" sz="2000" dirty="0" smtClean="0"/>
              <a:t>：</a:t>
            </a:r>
            <a:r>
              <a:rPr lang="en-US" altLang="zh-CN" sz="2000" dirty="0" smtClean="0"/>
              <a:t>7)</a:t>
            </a:r>
            <a:r>
              <a:rPr lang="zh-CN" altLang="zh-CN" sz="2000" dirty="0" smtClean="0"/>
              <a:t>认为，我们在物质世界中的经历和经验是我们理解抽象域的自然而富有逻辑性的基础。研究显示，人们最常使用的源域包括人的身体、健康和疾病、动物、植物、建筑物</a:t>
            </a:r>
            <a:r>
              <a:rPr lang="zh-CN" altLang="en-US" sz="2000" dirty="0" smtClean="0"/>
              <a:t>等，</a:t>
            </a:r>
            <a:r>
              <a:rPr lang="zh-CN" altLang="zh-CN" sz="2000" dirty="0" smtClean="0"/>
              <a:t>除了源域和目标域，概念隐喻还包含了两域之间的关系。</a:t>
            </a:r>
            <a:endParaRPr lang="en-GB" sz="2000" dirty="0"/>
          </a:p>
        </p:txBody>
      </p:sp>
    </p:spTree>
    <p:extLst>
      <p:ext uri="{BB962C8B-B14F-4D97-AF65-F5344CB8AC3E}">
        <p14:creationId xmlns:p14="http://schemas.microsoft.com/office/powerpoint/2010/main" val="3922258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68191" y="406792"/>
            <a:ext cx="9875520" cy="1356360"/>
          </a:xfrm>
        </p:spPr>
        <p:txBody>
          <a:bodyPr rtlCol="0"/>
          <a:lstStyle/>
          <a:p>
            <a:r>
              <a:rPr lang="en-GB" altLang="zh-CN" dirty="0" smtClean="0"/>
              <a:t>10.3</a:t>
            </a:r>
            <a:r>
              <a:rPr lang="zh-CN" altLang="en-US" dirty="0" smtClean="0"/>
              <a:t> </a:t>
            </a:r>
            <a:r>
              <a:rPr lang="zh-CN" altLang="zh-CN" dirty="0" smtClean="0"/>
              <a:t>隐喻</a:t>
            </a:r>
            <a:r>
              <a:rPr lang="zh-CN" altLang="zh-CN" dirty="0"/>
              <a:t>理论包含哪些</a:t>
            </a:r>
            <a:r>
              <a:rPr lang="zh-CN" altLang="zh-CN" dirty="0" smtClean="0"/>
              <a:t>基本概念？</a:t>
            </a:r>
            <a:endParaRPr lang="zh-CN" altLang="zh-CN" b="1" dirty="0"/>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621309" y="52299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0">
              <a:buNone/>
            </a:pPr>
            <a:r>
              <a:rPr lang="en-US" altLang="zh-CN" sz="2400" dirty="0" smtClean="0"/>
              <a:t>       </a:t>
            </a:r>
            <a:r>
              <a:rPr lang="zh-CN" altLang="zh-CN" sz="2400" dirty="0"/>
              <a:t>（</a:t>
            </a:r>
            <a:r>
              <a:rPr lang="en-US" altLang="zh-CN" sz="2400" dirty="0"/>
              <a:t>3</a:t>
            </a:r>
            <a:r>
              <a:rPr lang="zh-CN" altLang="zh-CN" sz="2400" dirty="0"/>
              <a:t>）隐喻的运作</a:t>
            </a:r>
            <a:r>
              <a:rPr lang="zh-CN" altLang="zh-CN" sz="2400" dirty="0" smtClean="0"/>
              <a:t>机制</a:t>
            </a:r>
            <a:endParaRPr lang="en-US" altLang="zh-CN" sz="2400" dirty="0" smtClean="0"/>
          </a:p>
          <a:p>
            <a:pPr marL="45720" indent="0">
              <a:buNone/>
            </a:pPr>
            <a:r>
              <a:rPr lang="zh-CN" altLang="en-US" sz="2000" dirty="0" smtClean="0"/>
              <a:t>①互动理论</a:t>
            </a:r>
            <a:endParaRPr lang="en-US" altLang="zh-CN" sz="2000" dirty="0" smtClean="0"/>
          </a:p>
          <a:p>
            <a:pPr marL="45720" indent="0">
              <a:buNone/>
            </a:pPr>
            <a:r>
              <a:rPr lang="zh-CN" altLang="zh-CN" sz="2000" dirty="0"/>
              <a:t>互动理论最早由</a:t>
            </a:r>
            <a:r>
              <a:rPr lang="en-US" altLang="zh-CN" sz="2000" dirty="0"/>
              <a:t>Richards(1965)</a:t>
            </a:r>
            <a:r>
              <a:rPr lang="zh-CN" altLang="zh-CN" sz="2000" dirty="0" smtClean="0"/>
              <a:t>提出</a:t>
            </a:r>
            <a:r>
              <a:rPr lang="zh-CN" altLang="en-US" sz="2000" dirty="0" smtClean="0"/>
              <a:t>，</a:t>
            </a:r>
            <a:r>
              <a:rPr lang="en-US" altLang="zh-CN" sz="2000" dirty="0"/>
              <a:t>Black(1979)</a:t>
            </a:r>
            <a:r>
              <a:rPr lang="zh-CN" altLang="zh-CN" sz="2000" dirty="0"/>
              <a:t>完善了</a:t>
            </a:r>
            <a:r>
              <a:rPr lang="en-US" altLang="zh-CN" sz="2000" dirty="0"/>
              <a:t>Richards</a:t>
            </a:r>
            <a:r>
              <a:rPr lang="zh-CN" altLang="zh-CN" sz="2000" dirty="0"/>
              <a:t>的说法，并提出了互动</a:t>
            </a:r>
            <a:r>
              <a:rPr lang="zh-CN" altLang="zh-CN" sz="2000" dirty="0" smtClean="0"/>
              <a:t>理论</a:t>
            </a:r>
            <a:r>
              <a:rPr lang="zh-CN" altLang="en-US" sz="2000" dirty="0" smtClean="0"/>
              <a:t>。</a:t>
            </a:r>
            <a:r>
              <a:rPr lang="zh-CN" altLang="zh-CN" sz="2000" dirty="0"/>
              <a:t>互动理论强调本体和喻体的相似性</a:t>
            </a:r>
            <a:r>
              <a:rPr lang="zh-CN" altLang="zh-CN" sz="2000" dirty="0" smtClean="0"/>
              <a:t>。</a:t>
            </a:r>
            <a:endParaRPr lang="zh-CN" altLang="zh-CN" sz="2000" dirty="0"/>
          </a:p>
          <a:p>
            <a:pPr marL="45720" indent="0">
              <a:buNone/>
            </a:pPr>
            <a:r>
              <a:rPr lang="zh-CN" altLang="en-US" sz="2000" dirty="0" smtClean="0"/>
              <a:t>②映射理论</a:t>
            </a:r>
            <a:endParaRPr lang="en-US" altLang="zh-CN" sz="2000" dirty="0" smtClean="0"/>
          </a:p>
          <a:p>
            <a:pPr marL="45720" indent="0">
              <a:buNone/>
            </a:pPr>
            <a:r>
              <a:rPr lang="zh-CN" altLang="zh-CN" sz="2000" dirty="0" smtClean="0"/>
              <a:t>为了</a:t>
            </a:r>
            <a:r>
              <a:rPr lang="zh-CN" altLang="en-US" sz="2000" dirty="0" smtClean="0"/>
              <a:t>解释</a:t>
            </a:r>
            <a:r>
              <a:rPr lang="zh-CN" altLang="zh-CN" sz="2000" dirty="0"/>
              <a:t>隐喻的方向性、系统性和依据</a:t>
            </a:r>
            <a:r>
              <a:rPr lang="zh-CN" altLang="zh-CN" sz="2000" dirty="0" smtClean="0"/>
              <a:t>，</a:t>
            </a:r>
            <a:r>
              <a:rPr lang="en-US" altLang="zh-CN" sz="2000" dirty="0" err="1"/>
              <a:t>Lakoff</a:t>
            </a:r>
            <a:r>
              <a:rPr lang="en-US" altLang="zh-CN" sz="2000" dirty="0"/>
              <a:t>(1987</a:t>
            </a:r>
            <a:r>
              <a:rPr lang="en-US" altLang="zh-CN" sz="2000" dirty="0" smtClean="0"/>
              <a:t>)</a:t>
            </a:r>
            <a:r>
              <a:rPr lang="zh-CN" altLang="zh-CN" sz="2000" dirty="0" smtClean="0"/>
              <a:t>统一</a:t>
            </a:r>
            <a:r>
              <a:rPr lang="zh-CN" altLang="zh-CN" sz="2000" dirty="0"/>
              <a:t>了说法，把本体改成了源域，把喻体改成了目标域，紧接着他把多方向的互动改成了单方向、系统且不变的</a:t>
            </a:r>
            <a:r>
              <a:rPr lang="zh-CN" altLang="zh-CN" sz="2000" dirty="0" smtClean="0"/>
              <a:t>映射</a:t>
            </a:r>
            <a:r>
              <a:rPr lang="zh-CN" altLang="en-US" sz="2000" dirty="0" smtClean="0"/>
              <a:t>。</a:t>
            </a:r>
            <a:endParaRPr lang="en-US" altLang="zh-CN" sz="2000" dirty="0" smtClean="0"/>
          </a:p>
          <a:p>
            <a:pPr marL="45720" indent="0">
              <a:buNone/>
            </a:pPr>
            <a:r>
              <a:rPr lang="zh-CN" altLang="en-US" sz="2000" dirty="0" smtClean="0"/>
              <a:t>③合成空间理论</a:t>
            </a:r>
            <a:endParaRPr lang="en-US" altLang="zh-CN" sz="2000" dirty="0" smtClean="0"/>
          </a:p>
          <a:p>
            <a:pPr marL="45720" indent="0">
              <a:buNone/>
            </a:pPr>
            <a:r>
              <a:rPr lang="en-US" altLang="zh-CN" sz="2000" dirty="0" err="1"/>
              <a:t>Fauconnier</a:t>
            </a:r>
            <a:r>
              <a:rPr lang="en-US" altLang="zh-CN" sz="2000" dirty="0"/>
              <a:t>(1997)</a:t>
            </a:r>
            <a:r>
              <a:rPr lang="zh-CN" altLang="zh-CN" sz="2000" dirty="0"/>
              <a:t>对</a:t>
            </a:r>
            <a:r>
              <a:rPr lang="en-US" altLang="zh-CN" sz="2000" dirty="0" err="1"/>
              <a:t>Lakoff</a:t>
            </a:r>
            <a:r>
              <a:rPr lang="zh-CN" altLang="zh-CN" sz="2000" dirty="0"/>
              <a:t>的映射理论做出了</a:t>
            </a:r>
            <a:r>
              <a:rPr lang="zh-CN" altLang="zh-CN" sz="2000" dirty="0" smtClean="0"/>
              <a:t>补充</a:t>
            </a:r>
            <a:r>
              <a:rPr lang="zh-CN" altLang="en-US" sz="2000" dirty="0" smtClean="0"/>
              <a:t>，提出合成空间理论。</a:t>
            </a:r>
            <a:r>
              <a:rPr lang="zh-CN" altLang="zh-CN" sz="2000" dirty="0"/>
              <a:t>隐喻包括源心理空间和目标心理空间，这两个空间都为另一个心理空间</a:t>
            </a:r>
            <a:r>
              <a:rPr lang="en-US" altLang="zh-CN" sz="2000" dirty="0"/>
              <a:t>——</a:t>
            </a:r>
            <a:r>
              <a:rPr lang="zh-CN" altLang="zh-CN" sz="2000" dirty="0"/>
              <a:t>合成空间提供输入。</a:t>
            </a:r>
            <a:endParaRPr lang="en-US" altLang="zh-CN" sz="2000" dirty="0" smtClean="0"/>
          </a:p>
          <a:p>
            <a:pPr marL="45720" indent="720000" algn="just">
              <a:lnSpc>
                <a:spcPct val="150000"/>
              </a:lnSpc>
              <a:spcBef>
                <a:spcPts val="0"/>
              </a:spcBef>
              <a:buNone/>
            </a:pPr>
            <a:endParaRPr lang="en-GB" sz="2000" dirty="0"/>
          </a:p>
        </p:txBody>
      </p:sp>
    </p:spTree>
    <p:extLst>
      <p:ext uri="{BB962C8B-B14F-4D97-AF65-F5344CB8AC3E}">
        <p14:creationId xmlns:p14="http://schemas.microsoft.com/office/powerpoint/2010/main" val="29622874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68191" y="522997"/>
            <a:ext cx="9875520" cy="1356360"/>
          </a:xfrm>
        </p:spPr>
        <p:txBody>
          <a:bodyPr rtlCol="0"/>
          <a:lstStyle/>
          <a:p>
            <a:r>
              <a:rPr lang="en-GB" altLang="zh-CN" dirty="0" smtClean="0"/>
              <a:t>10.3</a:t>
            </a:r>
            <a:r>
              <a:rPr lang="zh-CN" altLang="en-US" dirty="0" smtClean="0"/>
              <a:t> </a:t>
            </a:r>
            <a:r>
              <a:rPr lang="zh-CN" altLang="zh-CN" dirty="0" smtClean="0"/>
              <a:t>隐喻</a:t>
            </a:r>
            <a:r>
              <a:rPr lang="zh-CN" altLang="zh-CN" dirty="0"/>
              <a:t>理论包含哪些</a:t>
            </a:r>
            <a:r>
              <a:rPr lang="zh-CN" altLang="zh-CN" dirty="0" smtClean="0"/>
              <a:t>基本概念？</a:t>
            </a:r>
            <a:endParaRPr lang="zh-CN" altLang="zh-CN" b="1" dirty="0"/>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621309" y="646822"/>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0">
              <a:buNone/>
            </a:pPr>
            <a:r>
              <a:rPr lang="en-US" altLang="zh-CN" sz="2400" dirty="0" smtClean="0"/>
              <a:t>       </a:t>
            </a:r>
          </a:p>
          <a:p>
            <a:pPr marL="45720" indent="0">
              <a:buNone/>
            </a:pPr>
            <a:r>
              <a:rPr lang="zh-CN" altLang="zh-CN" sz="2000" dirty="0"/>
              <a:t>（</a:t>
            </a:r>
            <a:r>
              <a:rPr lang="en-US" altLang="zh-CN" sz="2000" dirty="0"/>
              <a:t>4</a:t>
            </a:r>
            <a:r>
              <a:rPr lang="zh-CN" altLang="zh-CN" sz="2000" dirty="0"/>
              <a:t>）隐喻的认知功能</a:t>
            </a:r>
          </a:p>
          <a:p>
            <a:pPr marL="45720" indent="0">
              <a:buNone/>
            </a:pPr>
            <a:endParaRPr lang="en-US" altLang="zh-CN" sz="2000" dirty="0"/>
          </a:p>
          <a:p>
            <a:pPr marL="45720" indent="0">
              <a:buNone/>
            </a:pPr>
            <a:r>
              <a:rPr lang="en-US" altLang="zh-CN" sz="2000" dirty="0" err="1"/>
              <a:t>Lakoff</a:t>
            </a:r>
            <a:r>
              <a:rPr lang="en-US" altLang="zh-CN" sz="2000" dirty="0"/>
              <a:t> &amp; Johnson (1980)</a:t>
            </a:r>
            <a:r>
              <a:rPr lang="zh-CN" altLang="zh-CN" sz="2000" dirty="0"/>
              <a:t>认为隐喻是一种认知方式。认知方式通常可以分为两种，一种是通过定义达成的认知，另一种就是根据隐喻实现的认知。第一种旨在直接的显示某事物的本质和基本特点。例如，我们在给“爱”下定义的时候，常常会用到“爱慕”、“感情”、“性欲”等字眼，但是这些词语给出的只是苍白无力的解释，很难表现出“爱”的真谛，也不会给人真切的感受。因此，我们经常用第二种认知方式，即通过隐喻来理解“爱”。例如，根据“爱是一次旅途”的隐喻，我们在现实世界中旅游的经历成为我们的原料库，因而我们可以通过“旅途”这个概念更好的感悟“爱”的概念。</a:t>
            </a:r>
            <a:endParaRPr lang="en-GB" sz="2000" dirty="0"/>
          </a:p>
        </p:txBody>
      </p:sp>
    </p:spTree>
    <p:extLst>
      <p:ext uri="{BB962C8B-B14F-4D97-AF65-F5344CB8AC3E}">
        <p14:creationId xmlns:p14="http://schemas.microsoft.com/office/powerpoint/2010/main" val="2929987773"/>
      </p:ext>
    </p:extLst>
  </p:cSld>
  <p:clrMapOvr>
    <a:masterClrMapping/>
  </p:clrMapOvr>
  <p:timing>
    <p:tnLst>
      <p:par>
        <p:cTn id="1" dur="indefinite" restart="never" nodeType="tmRoot"/>
      </p:par>
    </p:tnLst>
  </p:timing>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561</TotalTime>
  <Words>7295</Words>
  <Application>Microsoft Office PowerPoint</Application>
  <PresentationFormat>自定义</PresentationFormat>
  <Paragraphs>341</Paragraphs>
  <Slides>52</Slides>
  <Notes>52</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基础</vt:lpstr>
      <vt:lpstr>Chapter3:  语言表达什么意思？</vt:lpstr>
      <vt:lpstr>10.如何打个比方？</vt:lpstr>
      <vt:lpstr>目录</vt:lpstr>
      <vt:lpstr>10.1 故事缘起</vt:lpstr>
      <vt:lpstr>10.1 故事缘起</vt:lpstr>
      <vt:lpstr>10.2 故事引发的思考 </vt:lpstr>
      <vt:lpstr>10.3 隐喻理论包含哪些基本概念？</vt:lpstr>
      <vt:lpstr>10.3 隐喻理论包含哪些基本概念？</vt:lpstr>
      <vt:lpstr>10.3 隐喻理论包含哪些基本概念？</vt:lpstr>
      <vt:lpstr>10.4隐喻在情爱山歌中是如何被应用的？</vt:lpstr>
      <vt:lpstr>10.5 结语</vt:lpstr>
      <vt:lpstr>11.你说这话到底几个意思？</vt:lpstr>
      <vt:lpstr>目录</vt:lpstr>
      <vt:lpstr>11.1 故事缘起</vt:lpstr>
      <vt:lpstr>11.2 故事引发的思考</vt:lpstr>
      <vt:lpstr>11.3 什么是歧义？</vt:lpstr>
      <vt:lpstr>11.4 歧义的主要类型有哪些？</vt:lpstr>
      <vt:lpstr>11.5美国结构主义语言学如何分析结构歧义？</vt:lpstr>
      <vt:lpstr>11.7 结语</vt:lpstr>
      <vt:lpstr>12. 青与蓝</vt:lpstr>
      <vt:lpstr>目录</vt:lpstr>
      <vt:lpstr>12.1 故事缘起</vt:lpstr>
      <vt:lpstr>12.2 故事引发的思考</vt:lpstr>
      <vt:lpstr>12.3 能指与所指之间的关系是怎样的？</vt:lpstr>
      <vt:lpstr>12.3 能指与所指之间的关系是怎样的？</vt:lpstr>
      <vt:lpstr>12.4 意义包括哪些类型？</vt:lpstr>
      <vt:lpstr>12.5 各种意义类型都有哪些特点？</vt:lpstr>
      <vt:lpstr>12.6 青与蓝的意义有何差异？</vt:lpstr>
      <vt:lpstr>12.7 结语</vt:lpstr>
      <vt:lpstr>13. 方言土语</vt:lpstr>
      <vt:lpstr>目录</vt:lpstr>
      <vt:lpstr>13.1 故事缘起</vt:lpstr>
      <vt:lpstr>13.2 故事引发的思考 </vt:lpstr>
      <vt:lpstr>13.3 中国的方言格局是怎样的？</vt:lpstr>
      <vt:lpstr>13.4 语言分化为不同方言的原因是什么？</vt:lpstr>
      <vt:lpstr>13.5 语言与社会的关系是什么？</vt:lpstr>
      <vt:lpstr>13.6 还有哪些语言分化现象？</vt:lpstr>
      <vt:lpstr>13.7 结语</vt:lpstr>
      <vt:lpstr>Chapter4: 语言的使用</vt:lpstr>
      <vt:lpstr>14. 外交辞令，妙不可言</vt:lpstr>
      <vt:lpstr>目录</vt:lpstr>
      <vt:lpstr>14.1 故事缘起</vt:lpstr>
      <vt:lpstr>14.2 故事引发的思考 </vt:lpstr>
      <vt:lpstr>14.3 什么是合作原则？</vt:lpstr>
      <vt:lpstr>14.4 会话含义的特征是什么？</vt:lpstr>
      <vt:lpstr>14.4 会话含义的特征是什么？</vt:lpstr>
      <vt:lpstr>14.5 什么是礼貌原则？</vt:lpstr>
      <vt:lpstr>14.5 什么是礼貌原则？</vt:lpstr>
      <vt:lpstr>14.5 什么是礼貌原则？</vt:lpstr>
      <vt:lpstr>14.5 什么是礼貌原则？</vt:lpstr>
      <vt:lpstr>14.6 什么是面子理论？</vt:lpstr>
      <vt:lpstr>14.7 结语</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dell</cp:lastModifiedBy>
  <cp:revision>36</cp:revision>
  <dcterms:created xsi:type="dcterms:W3CDTF">2021-12-20T02:23:42Z</dcterms:created>
  <dcterms:modified xsi:type="dcterms:W3CDTF">2021-12-31T02:54:22Z</dcterms:modified>
</cp:coreProperties>
</file>